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308" r:id="rId3"/>
    <p:sldId id="293" r:id="rId4"/>
    <p:sldId id="295" r:id="rId5"/>
    <p:sldId id="304" r:id="rId6"/>
    <p:sldId id="307" r:id="rId7"/>
    <p:sldId id="297" r:id="rId8"/>
    <p:sldId id="305" r:id="rId9"/>
    <p:sldId id="299" r:id="rId10"/>
    <p:sldId id="302" r:id="rId11"/>
    <p:sldId id="300" r:id="rId12"/>
    <p:sldId id="306" r:id="rId13"/>
    <p:sldId id="309" r:id="rId14"/>
    <p:sldId id="310" r:id="rId15"/>
    <p:sldId id="301" r:id="rId16"/>
  </p:sldIdLst>
  <p:sldSz cx="9144000" cy="6858000" type="screen4x3"/>
  <p:notesSz cx="7077075" cy="9363075"/>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Anthony - OSHA" initials="RA-O" lastIdx="1" clrIdx="0">
    <p:extLst>
      <p:ext uri="{19B8F6BF-5375-455C-9EA6-DF929625EA0E}">
        <p15:presenceInfo xmlns:p15="http://schemas.microsoft.com/office/powerpoint/2012/main" userId="S-1-5-21-1929114778-2063621332-3269345825-24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1"/>
    <a:srgbClr val="FF792F"/>
    <a:srgbClr val="ED7C2E"/>
    <a:srgbClr val="F39C5B"/>
    <a:srgbClr val="ED7D30"/>
    <a:srgbClr val="C3D7D2"/>
    <a:srgbClr val="92B5AD"/>
    <a:srgbClr val="B779B3"/>
    <a:srgbClr val="FF9900"/>
    <a:srgbClr val="A7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80251" autoAdjust="0"/>
  </p:normalViewPr>
  <p:slideViewPr>
    <p:cSldViewPr>
      <p:cViewPr varScale="1">
        <p:scale>
          <a:sx n="60" d="100"/>
          <a:sy n="60" d="100"/>
        </p:scale>
        <p:origin x="1662" y="84"/>
      </p:cViewPr>
      <p:guideLst>
        <p:guide orient="horz" pos="2160"/>
        <p:guide pos="27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BD6E7-86E4-45C8-BEF2-69CA7F2C464A}"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en-US"/>
        </a:p>
      </dgm:t>
    </dgm:pt>
    <dgm:pt modelId="{23D2C38A-83E4-4332-B5DE-26F2BEB2A134}" type="pres">
      <dgm:prSet presAssocID="{D21BD6E7-86E4-45C8-BEF2-69CA7F2C464A}" presName="cycle" presStyleCnt="0">
        <dgm:presLayoutVars>
          <dgm:dir/>
          <dgm:resizeHandles val="exact"/>
        </dgm:presLayoutVars>
      </dgm:prSet>
      <dgm:spPr/>
      <dgm:t>
        <a:bodyPr/>
        <a:lstStyle/>
        <a:p>
          <a:endParaRPr lang="en-US"/>
        </a:p>
      </dgm:t>
    </dgm:pt>
  </dgm:ptLst>
  <dgm:cxnLst>
    <dgm:cxn modelId="{752AF758-CE10-4219-B9E3-CB30E60661E3}" type="presOf" srcId="{D21BD6E7-86E4-45C8-BEF2-69CA7F2C464A}" destId="{23D2C38A-83E4-4332-B5DE-26F2BEB2A134}" srcOrd="0" destOrd="0" presId="urn:microsoft.com/office/officeart/2005/8/layout/cycle5"/>
  </dgm:cxnLst>
  <dgm:bg/>
  <dgm:whole>
    <a:ln w="25400" cmpd="sn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066732" cy="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7" tIns="47184" rIns="94367" bIns="47184"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sz="quarter" idx="1"/>
          </p:nvPr>
        </p:nvSpPr>
        <p:spPr bwMode="auto">
          <a:xfrm>
            <a:off x="4008707" y="0"/>
            <a:ext cx="3066732" cy="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7" tIns="47184" rIns="94367" bIns="47184" numCol="1" anchor="t" anchorCtr="0" compatLnSpc="1">
            <a:prstTxWarp prst="textNoShape">
              <a:avLst/>
            </a:prstTxWarp>
          </a:bodyPr>
          <a:lstStyle>
            <a:lvl1pPr algn="r">
              <a:defRPr sz="1200"/>
            </a:lvl1pPr>
          </a:lstStyle>
          <a:p>
            <a:pPr>
              <a:defRPr/>
            </a:pPr>
            <a:endParaRPr lang="en-US" altLang="en-US"/>
          </a:p>
        </p:txBody>
      </p:sp>
      <p:sp>
        <p:nvSpPr>
          <p:cNvPr id="10244" name="Rectangle 4"/>
          <p:cNvSpPr>
            <a:spLocks noGrp="1" noChangeArrowheads="1"/>
          </p:cNvSpPr>
          <p:nvPr>
            <p:ph type="ftr" sz="quarter" idx="2"/>
          </p:nvPr>
        </p:nvSpPr>
        <p:spPr bwMode="auto">
          <a:xfrm>
            <a:off x="2" y="8892627"/>
            <a:ext cx="3066732" cy="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7" tIns="47184" rIns="94367" bIns="47184" numCol="1" anchor="b" anchorCtr="0" compatLnSpc="1">
            <a:prstTxWarp prst="textNoShape">
              <a:avLst/>
            </a:prstTxWarp>
          </a:bodyPr>
          <a:lstStyle>
            <a:lvl1pPr>
              <a:defRPr sz="1200"/>
            </a:lvl1pPr>
          </a:lstStyle>
          <a:p>
            <a:pPr>
              <a:defRPr/>
            </a:pPr>
            <a:endParaRPr lang="en-US" altLang="en-US"/>
          </a:p>
        </p:txBody>
      </p:sp>
      <p:sp>
        <p:nvSpPr>
          <p:cNvPr id="10245" name="Rectangle 5"/>
          <p:cNvSpPr>
            <a:spLocks noGrp="1" noChangeArrowheads="1"/>
          </p:cNvSpPr>
          <p:nvPr>
            <p:ph type="sldNum" sz="quarter" idx="3"/>
          </p:nvPr>
        </p:nvSpPr>
        <p:spPr bwMode="auto">
          <a:xfrm>
            <a:off x="4008707" y="8892627"/>
            <a:ext cx="3066732" cy="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7" tIns="47184" rIns="94367" bIns="47184" numCol="1" anchor="b" anchorCtr="0" compatLnSpc="1">
            <a:prstTxWarp prst="textNoShape">
              <a:avLst/>
            </a:prstTxWarp>
          </a:bodyPr>
          <a:lstStyle>
            <a:lvl1pPr algn="r">
              <a:defRPr sz="1200"/>
            </a:lvl1pPr>
          </a:lstStyle>
          <a:p>
            <a:pPr>
              <a:defRPr/>
            </a:pPr>
            <a:fld id="{2869E4AD-57C3-4EB7-8951-CC86B26C4B9A}" type="slidenum">
              <a:rPr lang="en-US" altLang="en-US"/>
              <a:pPr>
                <a:defRPr/>
              </a:pPr>
              <a:t>‹#›</a:t>
            </a:fld>
            <a:endParaRPr lang="en-US" altLang="en-US"/>
          </a:p>
        </p:txBody>
      </p:sp>
    </p:spTree>
    <p:extLst>
      <p:ext uri="{BB962C8B-B14F-4D97-AF65-F5344CB8AC3E}">
        <p14:creationId xmlns:p14="http://schemas.microsoft.com/office/powerpoint/2010/main" val="69304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6732" cy="468810"/>
          </a:xfrm>
          <a:prstGeom prst="rect">
            <a:avLst/>
          </a:prstGeom>
        </p:spPr>
        <p:txBody>
          <a:bodyPr vert="horz" lIns="94367" tIns="47184" rIns="94367" bIns="47184" rtlCol="0"/>
          <a:lstStyle>
            <a:lvl1pPr algn="l">
              <a:defRPr sz="1200"/>
            </a:lvl1pPr>
          </a:lstStyle>
          <a:p>
            <a:pPr>
              <a:defRPr/>
            </a:pPr>
            <a:endParaRPr lang="en-US"/>
          </a:p>
        </p:txBody>
      </p:sp>
      <p:sp>
        <p:nvSpPr>
          <p:cNvPr id="3" name="Date Placeholder 2"/>
          <p:cNvSpPr>
            <a:spLocks noGrp="1"/>
          </p:cNvSpPr>
          <p:nvPr>
            <p:ph type="dt" idx="1"/>
          </p:nvPr>
        </p:nvSpPr>
        <p:spPr>
          <a:xfrm>
            <a:off x="4008707" y="0"/>
            <a:ext cx="3066732" cy="468810"/>
          </a:xfrm>
          <a:prstGeom prst="rect">
            <a:avLst/>
          </a:prstGeom>
        </p:spPr>
        <p:txBody>
          <a:bodyPr vert="horz" lIns="94367" tIns="47184" rIns="94367" bIns="47184" rtlCol="0"/>
          <a:lstStyle>
            <a:lvl1pPr algn="r">
              <a:defRPr sz="1200"/>
            </a:lvl1pPr>
          </a:lstStyle>
          <a:p>
            <a:pPr>
              <a:defRPr/>
            </a:pPr>
            <a:fld id="{56F4B070-8CE9-44B9-9FC5-1FE2836DDA19}" type="datetimeFigureOut">
              <a:rPr lang="en-US"/>
              <a:pPr>
                <a:defRPr/>
              </a:pPr>
              <a:t>9/26/2018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4367" tIns="47184" rIns="94367" bIns="47184" rtlCol="0" anchor="ctr"/>
          <a:lstStyle/>
          <a:p>
            <a:pPr lvl="0"/>
            <a:endParaRPr lang="en-US" noProof="0" smtClean="0"/>
          </a:p>
        </p:txBody>
      </p:sp>
      <p:sp>
        <p:nvSpPr>
          <p:cNvPr id="5" name="Notes Placeholder 4"/>
          <p:cNvSpPr>
            <a:spLocks noGrp="1"/>
          </p:cNvSpPr>
          <p:nvPr>
            <p:ph type="body" sz="quarter" idx="3"/>
          </p:nvPr>
        </p:nvSpPr>
        <p:spPr>
          <a:xfrm>
            <a:off x="707708" y="4447134"/>
            <a:ext cx="5661660" cy="4214366"/>
          </a:xfrm>
          <a:prstGeom prst="rect">
            <a:avLst/>
          </a:prstGeom>
        </p:spPr>
        <p:txBody>
          <a:bodyPr vert="horz" lIns="94367" tIns="47184" rIns="94367" bIns="471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92627"/>
            <a:ext cx="3066732" cy="468810"/>
          </a:xfrm>
          <a:prstGeom prst="rect">
            <a:avLst/>
          </a:prstGeom>
        </p:spPr>
        <p:txBody>
          <a:bodyPr vert="horz" lIns="94367" tIns="47184" rIns="94367" bIns="4718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707" y="8892627"/>
            <a:ext cx="3066732" cy="468810"/>
          </a:xfrm>
          <a:prstGeom prst="rect">
            <a:avLst/>
          </a:prstGeom>
        </p:spPr>
        <p:txBody>
          <a:bodyPr vert="horz" lIns="94367" tIns="47184" rIns="94367" bIns="47184" rtlCol="0" anchor="b"/>
          <a:lstStyle>
            <a:lvl1pPr algn="r">
              <a:defRPr sz="1200"/>
            </a:lvl1pPr>
          </a:lstStyle>
          <a:p>
            <a:pPr>
              <a:defRPr/>
            </a:pPr>
            <a:fld id="{31C3997B-9D7A-4282-B350-8AD68E73AC63}" type="slidenum">
              <a:rPr lang="en-US"/>
              <a:pPr>
                <a:defRPr/>
              </a:pPr>
              <a:t>‹#›</a:t>
            </a:fld>
            <a:endParaRPr lang="en-US"/>
          </a:p>
        </p:txBody>
      </p:sp>
    </p:spTree>
    <p:extLst>
      <p:ext uri="{BB962C8B-B14F-4D97-AF65-F5344CB8AC3E}">
        <p14:creationId xmlns:p14="http://schemas.microsoft.com/office/powerpoint/2010/main" val="1854700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00" indent="-174100">
              <a:buFont typeface="Arial" charset="0"/>
              <a:buChar char="•"/>
            </a:pPr>
            <a:endParaRPr lang="en-US" baseline="0" dirty="0" smtClean="0"/>
          </a:p>
          <a:p>
            <a:pPr marL="174100" indent="-174100">
              <a:buFont typeface="Arial" charset="0"/>
              <a:buChar char="•"/>
            </a:pPr>
            <a:r>
              <a:rPr lang="en-US" baseline="0" dirty="0" smtClean="0"/>
              <a:t>So today we are going to talk about how to build a culture where retaliation is not tolerated.  We call this presentation “Recommended Practices for Anti-Retaliation Programs”  </a:t>
            </a:r>
          </a:p>
          <a:p>
            <a:endParaRPr lang="en-US" baseline="0" dirty="0" smtClean="0"/>
          </a:p>
          <a:p>
            <a:r>
              <a:rPr lang="en-US" baseline="0" dirty="0" smtClean="0"/>
              <a:t>In your handouts: (optional.  Use only if you will provide handouts).</a:t>
            </a:r>
          </a:p>
          <a:p>
            <a:endParaRPr lang="en-US" baseline="0" dirty="0" smtClean="0"/>
          </a:p>
          <a:p>
            <a:pPr marL="174100" indent="-174100">
              <a:buFont typeface="Arial" panose="020B0604020202020204" pitchFamily="34" charset="0"/>
              <a:buChar char="•"/>
            </a:pPr>
            <a:r>
              <a:rPr lang="en-US" baseline="0" dirty="0" smtClean="0"/>
              <a:t>“Recommended Practices for Anti-Retaliation Programs” guidance document has additional details about creating an effective anti-retaliation program. https://www.osha.gov/Publications/OSHA3905.pdf</a:t>
            </a:r>
          </a:p>
          <a:p>
            <a:endParaRPr lang="en-US" baseline="0" dirty="0" smtClean="0"/>
          </a:p>
          <a:p>
            <a:pPr marL="174100" indent="-174100">
              <a:buFont typeface="Arial" panose="020B0604020202020204" pitchFamily="34" charset="0"/>
              <a:buChar char="•"/>
            </a:pPr>
            <a:r>
              <a:rPr lang="en-US" baseline="0" dirty="0" smtClean="0"/>
              <a:t>“Whistleblower Statutes Desk Aid” which summarizes the 22 anti-retaliation statutes OSHA’s whistleblower program currently administers. https://www.whistleblowers.gov/whistleblower_acts-desk_reference</a:t>
            </a:r>
          </a:p>
          <a:p>
            <a:pPr marL="174100" indent="-174100">
              <a:buFont typeface="Arial" panose="020B0604020202020204" pitchFamily="34" charset="0"/>
              <a:buChar char="•"/>
            </a:pPr>
            <a:endParaRPr lang="en-US" baseline="0" dirty="0"/>
          </a:p>
          <a:p>
            <a:endParaRPr lang="en-US" baseline="0" dirty="0"/>
          </a:p>
          <a:p>
            <a:pPr defTabSz="928534">
              <a:defRPr/>
            </a:pPr>
            <a:r>
              <a:rPr lang="en-US" baseline="0" dirty="0" smtClean="0"/>
              <a:t>NOTE: This presentation and the guidance is advisory in nature and does not interpret or create legal obligations.</a:t>
            </a:r>
          </a:p>
          <a:p>
            <a:endParaRPr lang="en-US" baseline="0" dirty="0" smtClean="0"/>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a:t>
            </a:fld>
            <a:endParaRPr lang="en-US"/>
          </a:p>
        </p:txBody>
      </p:sp>
    </p:spTree>
    <p:extLst>
      <p:ext uri="{BB962C8B-B14F-4D97-AF65-F5344CB8AC3E}">
        <p14:creationId xmlns:p14="http://schemas.microsoft.com/office/powerpoint/2010/main" val="388266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defTabSz="928534" eaLnBrk="1" hangingPunct="1">
              <a:defRPr/>
            </a:pPr>
            <a:r>
              <a:rPr lang="en-US" altLang="en-US" b="1" dirty="0" smtClean="0">
                <a:solidFill>
                  <a:schemeClr val="tx1"/>
                </a:solidFill>
                <a:latin typeface="Times New Roman" panose="02020603050405020304" pitchFamily="18" charset="0"/>
                <a:cs typeface="Times New Roman" panose="02020603050405020304" pitchFamily="18" charset="0"/>
              </a:rPr>
              <a:t>Element #4: Effective training of employees and all levels of management is key to any anti-retaliation program.</a:t>
            </a:r>
          </a:p>
          <a:p>
            <a:pPr defTabSz="928534" eaLnBrk="1" hangingPunct="1">
              <a:defRPr/>
            </a:pPr>
            <a:endParaRPr lang="en-US" altLang="en-US" b="1"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b="1" dirty="0" smtClean="0">
                <a:solidFill>
                  <a:schemeClr val="tx1"/>
                </a:solidFill>
                <a:latin typeface="Times New Roman" panose="02020603050405020304" pitchFamily="18" charset="0"/>
                <a:cs typeface="Times New Roman" panose="02020603050405020304" pitchFamily="18" charset="0"/>
              </a:rPr>
              <a:t>For managers</a:t>
            </a:r>
            <a:r>
              <a:rPr lang="en-US" altLang="en-US" dirty="0" smtClean="0">
                <a:solidFill>
                  <a:schemeClr val="tx1"/>
                </a:solidFill>
                <a:latin typeface="Times New Roman" panose="02020603050405020304" pitchFamily="18" charset="0"/>
                <a:cs typeface="Times New Roman" panose="02020603050405020304" pitchFamily="18" charset="0"/>
              </a:rPr>
              <a:t>,</a:t>
            </a:r>
            <a:r>
              <a:rPr lang="en-US" altLang="en-US" baseline="0" dirty="0" smtClean="0">
                <a:solidFill>
                  <a:schemeClr val="tx1"/>
                </a:solidFill>
                <a:latin typeface="Times New Roman" panose="02020603050405020304" pitchFamily="18" charset="0"/>
                <a:cs typeface="Times New Roman" panose="02020603050405020304" pitchFamily="18" charset="0"/>
              </a:rPr>
              <a:t> give them the training employees receive but add:</a:t>
            </a: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defTabSz="928534">
              <a:buFont typeface="Arial" panose="020B0604020202020204" pitchFamily="34" charset="0"/>
              <a:buChar char="•"/>
              <a:defRPr/>
            </a:pPr>
            <a:r>
              <a:rPr lang="en-US" dirty="0"/>
              <a:t>Skills for defusing conflict, problem solving, and stopping retaliation in a work group.</a:t>
            </a:r>
            <a:r>
              <a:rPr lang="en-US" dirty="0">
                <a:latin typeface="Times New Roman" panose="02020603050405020304" pitchFamily="18" charset="0"/>
                <a:cs typeface="Times New Roman" panose="02020603050405020304" pitchFamily="18" charset="0"/>
              </a:rPr>
              <a:t> </a:t>
            </a:r>
          </a:p>
          <a:p>
            <a:pPr marL="638367" lvl="1" indent="-174100" defTabSz="928534">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Do you remember the example I gave earlier where the supervisor hit the employee after she attempted to report a work-related injury?  This is an example of where giving managers tips to diffuse conflict - such as really listen to the complainant and understand what he or she is trying to say – would be useful.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How to respond to a report of a workplace concern while protecting an employee’s confidentiality and without engaging in retaliation, appearing to engage in retaliation, or questioning the motives for the report.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How to separate annoying or inappropriate behavior from the concern itself.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Consequences for managers who fail to follow anti-retaliation policies or respond to concerns inappropriately.   </a:t>
            </a:r>
          </a:p>
          <a:p>
            <a:pPr marL="638367" lvl="1" indent="-1741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example, you might inform your supervisors that </a:t>
            </a:r>
            <a:r>
              <a:rPr lang="en-US" b="1" u="sng" dirty="0" smtClean="0">
                <a:latin typeface="Times New Roman" panose="02020603050405020304" pitchFamily="18" charset="0"/>
                <a:cs typeface="Times New Roman" panose="02020603050405020304" pitchFamily="18" charset="0"/>
              </a:rPr>
              <a:t>they </a:t>
            </a:r>
            <a:r>
              <a:rPr lang="en-US" b="1" u="sng" dirty="0">
                <a:latin typeface="Times New Roman" panose="02020603050405020304" pitchFamily="18" charset="0"/>
                <a:cs typeface="Times New Roman" panose="02020603050405020304" pitchFamily="18" charset="0"/>
              </a:rPr>
              <a:t>will be disciplined</a:t>
            </a:r>
            <a:r>
              <a:rPr lang="en-US" dirty="0">
                <a:latin typeface="Times New Roman" panose="02020603050405020304" pitchFamily="18" charset="0"/>
                <a:cs typeface="Times New Roman" panose="02020603050405020304" pitchFamily="18" charset="0"/>
              </a:rPr>
              <a:t>, without exception, if it is established he/she retaliated against an employee for raising a legitimate safety concern.  </a:t>
            </a:r>
          </a:p>
          <a:p>
            <a:endParaRPr lang="en-US" dirty="0"/>
          </a:p>
          <a:p>
            <a:pPr marL="174100" indent="-174100">
              <a:buFont typeface="Arial" panose="020B0604020202020204" pitchFamily="34" charset="0"/>
              <a:buChar char="•"/>
            </a:pPr>
            <a:r>
              <a:rPr lang="en-US" dirty="0"/>
              <a:t>How to recognize that an employee believes there has been retaliation, when employers are required to act, and the potential legal consequences the employer and the manager face for inaction. </a:t>
            </a:r>
          </a:p>
          <a:p>
            <a:pPr marL="174100" indent="-174100">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10</a:t>
            </a:fld>
            <a:endParaRPr lang="en-US"/>
          </a:p>
        </p:txBody>
      </p:sp>
    </p:spTree>
    <p:extLst>
      <p:ext uri="{BB962C8B-B14F-4D97-AF65-F5344CB8AC3E}">
        <p14:creationId xmlns:p14="http://schemas.microsoft.com/office/powerpoint/2010/main" val="127016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b="1" dirty="0"/>
              <a:t>Element #5: A well-designed anti-retaliation program needs rigorous oversight to ensure that it is efficient, effective, and working as intended. </a:t>
            </a:r>
            <a:endParaRPr lang="en-US" b="1"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dirty="0"/>
              <a:t>Monitoring and auditing are two forms of oversight that can help employers gain insight into a program’s strengths and weaknesses and reveal whether program improvements are needed</a:t>
            </a:r>
            <a:r>
              <a:rPr lang="en-US" dirty="0">
                <a:latin typeface="Times New Roman" panose="02020603050405020304" pitchFamily="18" charset="0"/>
                <a:cs typeface="Times New Roman" panose="02020603050405020304" pitchFamily="18" charset="0"/>
              </a:rPr>
              <a:t>.</a:t>
            </a:r>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Monitoring is an </a:t>
            </a:r>
            <a:r>
              <a:rPr lang="en-US" u="sng" baseline="0" dirty="0" smtClean="0">
                <a:solidFill>
                  <a:schemeClr val="tx1"/>
                </a:solidFill>
                <a:latin typeface="Times New Roman" panose="02020603050405020304" pitchFamily="18" charset="0"/>
                <a:cs typeface="Times New Roman" panose="02020603050405020304" pitchFamily="18" charset="0"/>
              </a:rPr>
              <a:t>ongoing</a:t>
            </a:r>
            <a:r>
              <a:rPr lang="en-US" u="none" baseline="0" dirty="0" smtClean="0">
                <a:solidFill>
                  <a:schemeClr val="tx1"/>
                </a:solidFill>
                <a:latin typeface="Times New Roman" panose="02020603050405020304" pitchFamily="18" charset="0"/>
                <a:cs typeface="Times New Roman" panose="02020603050405020304" pitchFamily="18" charset="0"/>
              </a:rPr>
              <a:t> analysis of whether your anti-retaliation program processes in place are achieving the organization’s planned results and program goals.  Perhaps you can conduct anonymous surveys and interviews of employees who reported compliance concerns or retaliation;</a:t>
            </a:r>
            <a:r>
              <a:rPr lang="en-US" dirty="0"/>
              <a:t> narratives from injury or error reports; case studies of investigated issues and responses; claims department or risk management case files related to injuries or errors; and complaint files relating to reporting requirements. </a:t>
            </a:r>
            <a:r>
              <a:rPr lang="en-US" u="none" baseline="0" dirty="0" smtClean="0">
                <a:solidFill>
                  <a:schemeClr val="tx1"/>
                </a:solidFill>
                <a:latin typeface="Times New Roman" panose="02020603050405020304" pitchFamily="18" charset="0"/>
                <a:cs typeface="Times New Roman" panose="02020603050405020304" pitchFamily="18" charset="0"/>
              </a:rPr>
              <a:t>  </a:t>
            </a:r>
          </a:p>
          <a:p>
            <a:endParaRPr lang="en-US" u="none"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u="none" baseline="0" dirty="0" smtClean="0">
                <a:solidFill>
                  <a:schemeClr val="tx1"/>
                </a:solidFill>
                <a:latin typeface="Times New Roman" panose="02020603050405020304" pitchFamily="18" charset="0"/>
                <a:cs typeface="Times New Roman" panose="02020603050405020304" pitchFamily="18" charset="0"/>
              </a:rPr>
              <a:t>Auditing is an </a:t>
            </a:r>
            <a:r>
              <a:rPr lang="en-US" u="sng" baseline="0" dirty="0" smtClean="0">
                <a:solidFill>
                  <a:schemeClr val="tx1"/>
                </a:solidFill>
                <a:latin typeface="Times New Roman" panose="02020603050405020304" pitchFamily="18" charset="0"/>
                <a:cs typeface="Times New Roman" panose="02020603050405020304" pitchFamily="18" charset="0"/>
              </a:rPr>
              <a:t>independent</a:t>
            </a:r>
            <a:r>
              <a:rPr lang="en-US" u="none" baseline="0" dirty="0" smtClean="0">
                <a:solidFill>
                  <a:schemeClr val="tx1"/>
                </a:solidFill>
                <a:latin typeface="Times New Roman" panose="02020603050405020304" pitchFamily="18" charset="0"/>
                <a:cs typeface="Times New Roman" panose="02020603050405020304" pitchFamily="18" charset="0"/>
              </a:rPr>
              <a:t>, formal, and systematic approach designed to determine whether the anti-retaliation program processes are </a:t>
            </a:r>
            <a:r>
              <a:rPr lang="en-US" b="1" u="none" baseline="0" dirty="0" smtClean="0">
                <a:solidFill>
                  <a:schemeClr val="tx1"/>
                </a:solidFill>
                <a:latin typeface="Times New Roman" panose="02020603050405020304" pitchFamily="18" charset="0"/>
                <a:cs typeface="Times New Roman" panose="02020603050405020304" pitchFamily="18" charset="0"/>
              </a:rPr>
              <a:t>efficient</a:t>
            </a:r>
            <a:r>
              <a:rPr lang="en-US" u="none" baseline="0" dirty="0" smtClean="0">
                <a:solidFill>
                  <a:schemeClr val="tx1"/>
                </a:solidFill>
                <a:latin typeface="Times New Roman" panose="02020603050405020304" pitchFamily="18" charset="0"/>
                <a:cs typeface="Times New Roman" panose="02020603050405020304" pitchFamily="18" charset="0"/>
              </a:rPr>
              <a:t> (are employees’ compliance or retaliation concerns investigated in a timely manner), </a:t>
            </a:r>
            <a:r>
              <a:rPr lang="en-US" b="1" u="none" baseline="0" dirty="0" smtClean="0">
                <a:solidFill>
                  <a:schemeClr val="tx1"/>
                </a:solidFill>
                <a:latin typeface="Times New Roman" panose="02020603050405020304" pitchFamily="18" charset="0"/>
                <a:cs typeface="Times New Roman" panose="02020603050405020304" pitchFamily="18" charset="0"/>
              </a:rPr>
              <a:t>effective</a:t>
            </a:r>
            <a:r>
              <a:rPr lang="en-US" u="none" baseline="0" dirty="0" smtClean="0">
                <a:solidFill>
                  <a:schemeClr val="tx1"/>
                </a:solidFill>
                <a:latin typeface="Times New Roman" panose="02020603050405020304" pitchFamily="18" charset="0"/>
                <a:cs typeface="Times New Roman" panose="02020603050405020304" pitchFamily="18" charset="0"/>
              </a:rPr>
              <a:t> (are your incidents of accidents decreasing), and </a:t>
            </a:r>
            <a:r>
              <a:rPr lang="en-US" b="1" u="none" baseline="0" dirty="0" smtClean="0">
                <a:solidFill>
                  <a:schemeClr val="tx1"/>
                </a:solidFill>
                <a:latin typeface="Times New Roman" panose="02020603050405020304" pitchFamily="18" charset="0"/>
                <a:cs typeface="Times New Roman" panose="02020603050405020304" pitchFamily="18" charset="0"/>
              </a:rPr>
              <a:t>working as intended </a:t>
            </a:r>
            <a:r>
              <a:rPr lang="en-US" u="none" baseline="0" dirty="0" smtClean="0">
                <a:solidFill>
                  <a:schemeClr val="tx1"/>
                </a:solidFill>
                <a:latin typeface="Times New Roman" panose="02020603050405020304" pitchFamily="18" charset="0"/>
                <a:cs typeface="Times New Roman" panose="02020603050405020304" pitchFamily="18" charset="0"/>
              </a:rPr>
              <a:t>(are employees speaking up).  Are managers following program policies?</a:t>
            </a:r>
          </a:p>
          <a:p>
            <a:pPr marL="638367" lvl="1" indent="-174100">
              <a:buFont typeface="Wingdings" panose="05000000000000000000" pitchFamily="2" charset="2"/>
              <a:buChar char="Ø"/>
            </a:pPr>
            <a:r>
              <a:rPr lang="en-US" b="1" u="none" baseline="0" dirty="0" smtClean="0">
                <a:solidFill>
                  <a:schemeClr val="tx1"/>
                </a:solidFill>
                <a:latin typeface="Times New Roman" panose="02020603050405020304" pitchFamily="18" charset="0"/>
                <a:cs typeface="Times New Roman" panose="02020603050405020304" pitchFamily="18" charset="0"/>
              </a:rPr>
              <a:t>NOTE</a:t>
            </a:r>
            <a:r>
              <a:rPr lang="en-US" u="none" baseline="0" dirty="0" smtClean="0">
                <a:solidFill>
                  <a:schemeClr val="tx1"/>
                </a:solidFill>
                <a:latin typeface="Times New Roman" panose="02020603050405020304" pitchFamily="18" charset="0"/>
                <a:cs typeface="Times New Roman" panose="02020603050405020304" pitchFamily="18" charset="0"/>
              </a:rPr>
              <a:t>: </a:t>
            </a:r>
            <a:r>
              <a:rPr lang="en-US" dirty="0"/>
              <a:t>Audits should be conducted by individuals who are independent of the process being audited.</a:t>
            </a:r>
          </a:p>
          <a:p>
            <a:endParaRPr lang="en-US" dirty="0"/>
          </a:p>
          <a:p>
            <a:r>
              <a:rPr lang="en-US" b="1" dirty="0"/>
              <a:t>How should employers use the results or findings of program oversight? </a:t>
            </a:r>
          </a:p>
          <a:p>
            <a:endParaRPr lang="en-US" b="1" dirty="0"/>
          </a:p>
          <a:p>
            <a:pPr marL="174100" indent="-174100">
              <a:buFont typeface="Arial" panose="020B0604020202020204" pitchFamily="34" charset="0"/>
              <a:buChar char="•"/>
            </a:pPr>
            <a:r>
              <a:rPr lang="en-US" dirty="0"/>
              <a:t>The results of oversight activities like monitoring and auditing should be reported directly to the top managers and the board (if applicable). The results should also be shared with all levels of management and the workers covered by the program.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Employers should use monitoring results as a basis for program improvements and accountability. </a:t>
            </a: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11</a:t>
            </a:fld>
            <a:endParaRPr lang="en-US"/>
          </a:p>
        </p:txBody>
      </p:sp>
    </p:spTree>
    <p:extLst>
      <p:ext uri="{BB962C8B-B14F-4D97-AF65-F5344CB8AC3E}">
        <p14:creationId xmlns:p14="http://schemas.microsoft.com/office/powerpoint/2010/main" val="368349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through an example.  Please</a:t>
            </a:r>
            <a:r>
              <a:rPr lang="en-US" baseline="0" dirty="0" smtClean="0"/>
              <a:t> read along with me.  (Scenario could be provided as a handout.)</a:t>
            </a:r>
          </a:p>
          <a:p>
            <a:endParaRPr lang="en-US" baseline="0" dirty="0" smtClean="0"/>
          </a:p>
          <a:p>
            <a:endParaRPr lang="en-US" baseline="0" dirty="0" smtClean="0"/>
          </a:p>
          <a:p>
            <a:pPr defTabSz="928534"/>
            <a:r>
              <a:rPr lang="en-US" dirty="0"/>
              <a:t>Alicia </a:t>
            </a:r>
            <a:r>
              <a:rPr lang="en-US" dirty="0" err="1"/>
              <a:t>Olmedo</a:t>
            </a:r>
            <a:r>
              <a:rPr lang="en-US" dirty="0"/>
              <a:t> worked for Poppy Corn, a craft popcorn manufacturer, as a production worker from January 11, 2011 until May 2, 2013.  Sometime in March of 2013, Ms. </a:t>
            </a:r>
            <a:r>
              <a:rPr lang="en-US" dirty="0" err="1"/>
              <a:t>Olmedo</a:t>
            </a:r>
            <a:r>
              <a:rPr lang="en-US" dirty="0"/>
              <a:t> began working with a pickle spice seasoning.  From April 8 – 22, 2013, Ms. </a:t>
            </a:r>
            <a:r>
              <a:rPr lang="en-US" dirty="0" err="1"/>
              <a:t>Olmedo</a:t>
            </a:r>
            <a:r>
              <a:rPr lang="en-US" dirty="0"/>
              <a:t> repeatedly raised concerns to her supervisor about working with the pickle spice compound, including reporting headaches, nosebleeds and rashes.  She also asked to review the safety data sheets.  On April 24, 2013, a frustrated plant manager for Poppy Corn assaulted Ms. </a:t>
            </a:r>
            <a:r>
              <a:rPr lang="en-US" dirty="0" err="1"/>
              <a:t>Olmedo</a:t>
            </a:r>
            <a:r>
              <a:rPr lang="en-US" dirty="0"/>
              <a:t> after she complained.  The plant manager also informed Alicia and other employees that she no longer wanted to hear complaints about the pickle spice compound.   The Plant Manager fired Complainant on May 2, 2013, by telephone.  This company did not have a formal complaint process.</a:t>
            </a:r>
          </a:p>
          <a:p>
            <a:endParaRPr lang="en-US" baseline="0" dirty="0" smtClean="0"/>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12</a:t>
            </a:fld>
            <a:endParaRPr lang="en-US"/>
          </a:p>
        </p:txBody>
      </p:sp>
    </p:spTree>
    <p:extLst>
      <p:ext uri="{BB962C8B-B14F-4D97-AF65-F5344CB8AC3E}">
        <p14:creationId xmlns:p14="http://schemas.microsoft.com/office/powerpoint/2010/main" val="368349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1</a:t>
            </a:r>
            <a:r>
              <a:rPr lang="en-US" dirty="0"/>
              <a:t>:  Did Alicia </a:t>
            </a:r>
            <a:r>
              <a:rPr lang="en-US" dirty="0" err="1"/>
              <a:t>Olmedo</a:t>
            </a:r>
            <a:r>
              <a:rPr lang="en-US" dirty="0"/>
              <a:t> raise a concern that was protected by any law administered by OSHA’s Whistleblower Protection Program?</a:t>
            </a:r>
          </a:p>
          <a:p>
            <a:r>
              <a:rPr lang="en-US" dirty="0"/>
              <a:t> </a:t>
            </a:r>
          </a:p>
          <a:p>
            <a:r>
              <a:rPr lang="en-US" dirty="0"/>
              <a:t>Answer:  Yes.  Section 11(c) of the OSH Act allows employees to raise safety and health concerns without fear of retaliation.  Alicia engaged in protected activity when she reported her health concerns and asked to review the safety data sheet for the pickle spice compound.</a:t>
            </a:r>
          </a:p>
          <a:p>
            <a:r>
              <a:rPr lang="en-US" dirty="0"/>
              <a:t> </a:t>
            </a:r>
          </a:p>
          <a:p>
            <a:r>
              <a:rPr lang="en-US" b="1" dirty="0"/>
              <a:t>Question 2:</a:t>
            </a:r>
            <a:r>
              <a:rPr lang="en-US" dirty="0"/>
              <a:t> Did anyone at Alicia’s worksite retaliate against her?  If yes, name the retaliatory action.</a:t>
            </a:r>
          </a:p>
          <a:p>
            <a:r>
              <a:rPr lang="en-US" dirty="0"/>
              <a:t> </a:t>
            </a:r>
          </a:p>
          <a:p>
            <a:r>
              <a:rPr lang="en-US" dirty="0"/>
              <a:t>Answer:  Yes, the plant manager </a:t>
            </a:r>
            <a:r>
              <a:rPr lang="en-US" dirty="0" smtClean="0"/>
              <a:t>fired </a:t>
            </a:r>
            <a:r>
              <a:rPr lang="en-US" dirty="0"/>
              <a:t>Alicia after she complained about health issues associated with workplace exposure to the spice compound.</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13</a:t>
            </a:fld>
            <a:endParaRPr lang="en-US"/>
          </a:p>
        </p:txBody>
      </p:sp>
    </p:spTree>
    <p:extLst>
      <p:ext uri="{BB962C8B-B14F-4D97-AF65-F5344CB8AC3E}">
        <p14:creationId xmlns:p14="http://schemas.microsoft.com/office/powerpoint/2010/main" val="363290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3:</a:t>
            </a:r>
            <a:r>
              <a:rPr lang="en-US" dirty="0"/>
              <a:t> Do you think this company had a culture that valued employees’ concerns?</a:t>
            </a:r>
          </a:p>
          <a:p>
            <a:r>
              <a:rPr lang="en-US" dirty="0"/>
              <a:t> </a:t>
            </a:r>
          </a:p>
          <a:p>
            <a:r>
              <a:rPr lang="en-US" dirty="0"/>
              <a:t>Answer: Probably not, since the plant manager’s actions of assault followed by termination of Alicia appeared to be retaliatory in nature for this employee raising safety and health concerns to management. </a:t>
            </a:r>
          </a:p>
          <a:p>
            <a:r>
              <a:rPr lang="en-US" dirty="0"/>
              <a:t> </a:t>
            </a:r>
          </a:p>
          <a:p>
            <a:r>
              <a:rPr lang="en-US" b="1" dirty="0"/>
              <a:t>Question 4:</a:t>
            </a:r>
            <a:r>
              <a:rPr lang="en-US" dirty="0"/>
              <a:t> If this company wanted to create an environment where retaliation is not tolerated, what can they do?</a:t>
            </a:r>
          </a:p>
          <a:p>
            <a:r>
              <a:rPr lang="en-US" dirty="0"/>
              <a:t> </a:t>
            </a:r>
          </a:p>
          <a:p>
            <a:r>
              <a:rPr lang="en-US" u="sng" dirty="0"/>
              <a:t>Possible Answers:</a:t>
            </a:r>
            <a:r>
              <a:rPr lang="en-US" dirty="0"/>
              <a:t>  </a:t>
            </a:r>
          </a:p>
          <a:p>
            <a:pPr marL="174100" indent="-174100">
              <a:buFont typeface="Arial" panose="020B0604020202020204" pitchFamily="34" charset="0"/>
              <a:buChar char="•"/>
            </a:pPr>
            <a:r>
              <a:rPr lang="en-US" dirty="0"/>
              <a:t>Develop and implement an anti-retaliation program and make sure all managers demonstrate a firm commitment to these efforts.  In addition to leadership and commitment, managers must be held accountable for preventing retaliation in the workplace.  </a:t>
            </a:r>
          </a:p>
          <a:p>
            <a:pPr marL="174100" indent="-174100">
              <a:buFont typeface="Arial" panose="020B0604020202020204" pitchFamily="34" charset="0"/>
              <a:buChar char="•"/>
            </a:pPr>
            <a:r>
              <a:rPr lang="en-US" dirty="0"/>
              <a:t>Create a system for listening to and resolving employees’ safety and compliance concerns.  This includes establishing multiple channels for employees to report concerns while protecting the confidentiality and anonymity of the employee.  </a:t>
            </a:r>
          </a:p>
          <a:p>
            <a:pPr marL="174100" indent="-174100">
              <a:buFont typeface="Arial" panose="020B0604020202020204" pitchFamily="34" charset="0"/>
              <a:buChar char="•"/>
            </a:pPr>
            <a:r>
              <a:rPr lang="en-US" dirty="0"/>
              <a:t>Create a system for receiving and responding to employees’ reports of retaliation.  Managers must demonstrate that they take all reports of retaliation seriously.  </a:t>
            </a:r>
          </a:p>
          <a:p>
            <a:pPr marL="174100" indent="-174100">
              <a:buFont typeface="Arial" panose="020B0604020202020204" pitchFamily="34" charset="0"/>
              <a:buChar char="•"/>
            </a:pPr>
            <a:r>
              <a:rPr lang="en-US" dirty="0"/>
              <a:t>Provide effective anti-retaliation training to employees and all levels of management; emphasizing to managers various techniques on how to diffuse situations and appropriately respond to reports of workplace concerns.</a:t>
            </a:r>
          </a:p>
          <a:p>
            <a:pPr marL="174100" indent="-174100">
              <a:buFont typeface="Arial" panose="020B0604020202020204" pitchFamily="34" charset="0"/>
              <a:buChar char="•"/>
            </a:pPr>
            <a:r>
              <a:rPr lang="en-US" dirty="0"/>
              <a:t>Maintain rigorous oversight of the anti-retaliation program to be sure it is working as intended.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14</a:t>
            </a:fld>
            <a:endParaRPr lang="en-US"/>
          </a:p>
        </p:txBody>
      </p:sp>
    </p:spTree>
    <p:extLst>
      <p:ext uri="{BB962C8B-B14F-4D97-AF65-F5344CB8AC3E}">
        <p14:creationId xmlns:p14="http://schemas.microsoft.com/office/powerpoint/2010/main" val="62329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resources are listed for further information on this topic.</a:t>
            </a:r>
            <a:endParaRPr lang="en-US" dirty="0"/>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15</a:t>
            </a:fld>
            <a:endParaRPr lang="en-US"/>
          </a:p>
        </p:txBody>
      </p:sp>
    </p:spTree>
    <p:extLst>
      <p:ext uri="{BB962C8B-B14F-4D97-AF65-F5344CB8AC3E}">
        <p14:creationId xmlns:p14="http://schemas.microsoft.com/office/powerpoint/2010/main" val="75267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Before we talk about recommended practices,</a:t>
            </a:r>
            <a:r>
              <a:rPr lang="en-US" baseline="0" dirty="0" smtClean="0">
                <a:latin typeface="Times New Roman" panose="02020603050405020304" pitchFamily="18" charset="0"/>
                <a:cs typeface="Times New Roman" panose="02020603050405020304" pitchFamily="18" charset="0"/>
              </a:rPr>
              <a:t> let’s talk about OSHA’s whistleblower protection program.</a:t>
            </a:r>
          </a:p>
          <a:p>
            <a:endParaRPr lang="en-US"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90204" pitchFamily="34" charset="0"/>
              <a:buChar char="•"/>
              <a:defRPr/>
            </a:pPr>
            <a:r>
              <a:rPr lang="en-US" dirty="0">
                <a:latin typeface="Times New Roman" panose="02020603050405020304" pitchFamily="18" charset="0"/>
                <a:cs typeface="Times New Roman" panose="02020603050405020304" pitchFamily="18" charset="0"/>
              </a:rPr>
              <a:t>OSHA administers </a:t>
            </a:r>
            <a:r>
              <a:rPr lang="en-US" b="1" u="sng" dirty="0">
                <a:latin typeface="Times New Roman" panose="02020603050405020304" pitchFamily="18" charset="0"/>
                <a:cs typeface="Times New Roman" panose="02020603050405020304" pitchFamily="18" charset="0"/>
              </a:rPr>
              <a:t>22</a:t>
            </a:r>
            <a:r>
              <a:rPr lang="en-US" dirty="0">
                <a:latin typeface="Times New Roman" panose="02020603050405020304" pitchFamily="18" charset="0"/>
                <a:cs typeface="Times New Roman" panose="02020603050405020304" pitchFamily="18" charset="0"/>
              </a:rPr>
              <a:t> federal statutes that protect covered persons (such as employees) from retaliation (such as firing or demoting) when they raise or report concerns about hazards or violations of various laws (such as raising a legitimate safety concern) in any one of the following areas:</a:t>
            </a:r>
          </a:p>
          <a:p>
            <a:pPr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Workplace safety &amp; health </a:t>
            </a: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Transportation safety (airplanes, trucks, railroads, buses, ships, intermodal containers, motor vehicle manufacturing, &amp; gas pipelines)</a:t>
            </a: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Food Safety (covers entities that manufacture and process food)</a:t>
            </a: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Corporate Fraud &amp; SEC Rule Violations (covers entities, such as banks, that must comply with regulations from the Consumer Financial Protection Bureau and/or the Securities and Exchange Commission)</a:t>
            </a: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Consumer Protections (such as consumer product safety or health insurance reform)</a:t>
            </a:r>
          </a:p>
          <a:p>
            <a:pPr marL="255347" indent="-348199"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Environmental safety and nuclear energy (complaints about clean water and air, for example, are docketed under these statutes)</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sum, if a covered person, usually an employee, raises a concern covered under one of these 22 statutes, then you cannot retaliate against him/her.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Here’s an example: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employee was working as a manager in the financial industry, and was fired after reporting banking improprieties. OSHA found that the employee’s reporting of these improprieties contributed to the employee’s termination. In addition to ordering reinstatement of the whistleblower's job and awarding back pay, compensatory damages and attorneys' fees; the employer must clear the employee’s personnel file. The bank is also required to post notices informing bank workers about federal whistleblower protection laws.</a:t>
            </a: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2</a:t>
            </a:fld>
            <a:endParaRPr lang="en-US"/>
          </a:p>
        </p:txBody>
      </p:sp>
    </p:spTree>
    <p:extLst>
      <p:ext uri="{BB962C8B-B14F-4D97-AF65-F5344CB8AC3E}">
        <p14:creationId xmlns:p14="http://schemas.microsoft.com/office/powerpoint/2010/main" val="417716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So, what is the point of recommended practices?</a:t>
            </a:r>
            <a:r>
              <a:rPr lang="en-US" baseline="0" dirty="0" smtClean="0">
                <a:solidFill>
                  <a:schemeClr val="tx1"/>
                </a:solidFill>
                <a:latin typeface="Times New Roman" panose="02020603050405020304" pitchFamily="18" charset="0"/>
                <a:cs typeface="Times New Roman" panose="02020603050405020304" pitchFamily="18" charset="0"/>
              </a:rPr>
              <a:t> Our goal in developing this material is to help employers develop policies that create a company culture where retaliatory practices are not tolerated and to spread the message that preventing retaliation is </a:t>
            </a:r>
            <a:r>
              <a:rPr lang="en-US" i="1" u="none" baseline="0" dirty="0" smtClean="0">
                <a:solidFill>
                  <a:srgbClr val="FF0000"/>
                </a:solidFill>
                <a:latin typeface="Times New Roman" panose="02020603050405020304" pitchFamily="18" charset="0"/>
                <a:cs typeface="Times New Roman" panose="02020603050405020304" pitchFamily="18" charset="0"/>
              </a:rPr>
              <a:t>good for workers and good for business</a:t>
            </a:r>
            <a:r>
              <a:rPr lang="en-US" baseline="0" dirty="0" smtClean="0">
                <a:solidFill>
                  <a:srgbClr val="FF0000"/>
                </a:solidFill>
                <a:latin typeface="Times New Roman" panose="02020603050405020304" pitchFamily="18" charset="0"/>
                <a:cs typeface="Times New Roman" panose="02020603050405020304" pitchFamily="18" charset="0"/>
              </a:rPr>
              <a:t>.</a:t>
            </a: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dirty="0"/>
              <a:t>An anti-retaliation program that enables all members of the workforce, including permanent employees, contractors and temporary workers, to voice their concerns without fear of retaliation can help employers learn of problems and appropriately address them before they become more difficult to correct.</a:t>
            </a:r>
          </a:p>
          <a:p>
            <a:r>
              <a:rPr lang="en-US" dirty="0"/>
              <a:t> </a:t>
            </a:r>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1" baseline="0" dirty="0" smtClean="0">
                <a:solidFill>
                  <a:schemeClr val="tx1"/>
                </a:solidFill>
                <a:latin typeface="Times New Roman" panose="02020603050405020304" pitchFamily="18" charset="0"/>
                <a:cs typeface="Times New Roman" panose="02020603050405020304" pitchFamily="18" charset="0"/>
              </a:rPr>
              <a:t>Proactive (effective) anti-retaliation programs are designed to:</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232133" indent="-232133">
              <a:buAutoNum type="arabicParenR"/>
            </a:pPr>
            <a:r>
              <a:rPr lang="en-US" baseline="0" dirty="0" smtClean="0">
                <a:solidFill>
                  <a:schemeClr val="tx1"/>
                </a:solidFill>
                <a:latin typeface="Times New Roman" panose="02020603050405020304" pitchFamily="18" charset="0"/>
                <a:cs typeface="Times New Roman" panose="02020603050405020304" pitchFamily="18" charset="0"/>
              </a:rPr>
              <a:t>receive and respond to employees’ compliance concerns (i.e. concerns about hazards or potential violations of any of the 22 statutes OSHA administers)</a:t>
            </a:r>
          </a:p>
          <a:p>
            <a:pPr marL="232133" indent="-232133">
              <a:buAutoNum type="arabicParenR"/>
            </a:pPr>
            <a:endParaRPr lang="en-US" baseline="0" dirty="0" smtClean="0">
              <a:solidFill>
                <a:schemeClr val="tx1"/>
              </a:solidFill>
              <a:latin typeface="Times New Roman" panose="02020603050405020304" pitchFamily="18" charset="0"/>
              <a:cs typeface="Times New Roman" panose="02020603050405020304" pitchFamily="18" charset="0"/>
            </a:endParaRPr>
          </a:p>
          <a:p>
            <a:pPr marL="232133" indent="-232133">
              <a:buAutoNum type="arabicParenR"/>
            </a:pPr>
            <a:r>
              <a:rPr lang="en-US" baseline="0" dirty="0" smtClean="0">
                <a:solidFill>
                  <a:schemeClr val="tx1"/>
                </a:solidFill>
                <a:latin typeface="Times New Roman" panose="02020603050405020304" pitchFamily="18" charset="0"/>
                <a:cs typeface="Times New Roman" panose="02020603050405020304" pitchFamily="18" charset="0"/>
              </a:rPr>
              <a:t>prevent and address retaliation against employees who raise or report concerns.</a:t>
            </a:r>
          </a:p>
          <a:p>
            <a:pPr marL="232133" indent="-232133">
              <a:buAutoNum type="arabicParenR"/>
            </a:pPr>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1" baseline="0" dirty="0" smtClean="0">
                <a:solidFill>
                  <a:schemeClr val="tx1"/>
                </a:solidFill>
                <a:latin typeface="Times New Roman" panose="02020603050405020304" pitchFamily="18" charset="0"/>
                <a:cs typeface="Times New Roman" panose="02020603050405020304" pitchFamily="18" charset="0"/>
              </a:rPr>
              <a:t>Additional benefits of a program based on this proactive approach:</a:t>
            </a:r>
          </a:p>
          <a:p>
            <a:pPr marL="232133" indent="-232133">
              <a:buFont typeface="+mj-lt"/>
              <a:buAutoNum type="arabicParenR"/>
            </a:pPr>
            <a:endParaRPr lang="en-US" baseline="0" dirty="0" smtClean="0">
              <a:solidFill>
                <a:schemeClr val="tx1"/>
              </a:solidFill>
              <a:latin typeface="Times New Roman" panose="02020603050405020304" pitchFamily="18" charset="0"/>
              <a:cs typeface="Times New Roman" panose="02020603050405020304" pitchFamily="18" charset="0"/>
            </a:endParaRPr>
          </a:p>
          <a:p>
            <a:pPr marL="232133" indent="-232133" defTabSz="928534">
              <a:buFontTx/>
              <a:buAutoNum type="arabicParenR"/>
              <a:defRPr/>
            </a:pPr>
            <a:r>
              <a:rPr lang="en-US" dirty="0"/>
              <a:t>Helps employers ensure that they are following federal laws.</a:t>
            </a:r>
          </a:p>
          <a:p>
            <a:pPr marL="232133" indent="-232133" defTabSz="928534">
              <a:buFontTx/>
              <a:buAutoNum type="arabicParenR"/>
              <a:defRPr/>
            </a:pPr>
            <a:endParaRPr lang="en-US" dirty="0"/>
          </a:p>
          <a:p>
            <a:pPr marL="232133" indent="-232133" defTabSz="928534">
              <a:buFontTx/>
              <a:buAutoNum type="arabicParenR"/>
              <a:defRPr/>
            </a:pPr>
            <a:r>
              <a:rPr lang="en-US" baseline="0" dirty="0" smtClean="0">
                <a:solidFill>
                  <a:schemeClr val="tx1"/>
                </a:solidFill>
                <a:latin typeface="Times New Roman" panose="02020603050405020304" pitchFamily="18" charset="0"/>
                <a:cs typeface="Times New Roman" panose="02020603050405020304" pitchFamily="18" charset="0"/>
              </a:rPr>
              <a:t>Helps create a positive workplace culture </a:t>
            </a:r>
            <a:r>
              <a:rPr lang="en-US" dirty="0"/>
              <a:t>that prevents unlawful retaliation against employees. </a:t>
            </a:r>
            <a:endParaRPr lang="en-US" dirty="0">
              <a:latin typeface="Times New Roman" panose="02020603050405020304" pitchFamily="18" charset="0"/>
              <a:cs typeface="Times New Roman" panose="02020603050405020304" pitchFamily="18" charset="0"/>
            </a:endParaRPr>
          </a:p>
          <a:p>
            <a:pPr marL="232133" indent="-232133" defTabSz="928534">
              <a:buFontTx/>
              <a:buAutoNum type="arabicParenR"/>
              <a:defRPr/>
            </a:pPr>
            <a:endParaRPr lang="en-US" dirty="0"/>
          </a:p>
          <a:p>
            <a:pPr marL="232133" indent="-232133" defTabSz="928534">
              <a:buFontTx/>
              <a:buAutoNum type="arabicParenR"/>
              <a:defRPr/>
            </a:pPr>
            <a:r>
              <a:rPr lang="en-US" dirty="0"/>
              <a:t>Improves employee satisfaction and engagement.</a:t>
            </a:r>
          </a:p>
          <a:p>
            <a:pPr marL="232133" indent="-232133">
              <a:buAutoNum type="arabicParenR"/>
            </a:pPr>
            <a:endParaRPr lang="en-US" dirty="0"/>
          </a:p>
          <a:p>
            <a:pPr marL="232133" indent="-232133">
              <a:buAutoNum type="arabicParenR"/>
            </a:pPr>
            <a:r>
              <a:rPr lang="en-US" dirty="0"/>
              <a:t>Helps protect workers and members of the public from the harm of violations of federal laws and regulations. </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28534">
              <a:defRPr/>
            </a:pPr>
            <a:endParaRPr lang="en-US" dirty="0"/>
          </a:p>
          <a:p>
            <a:pPr marL="232133" indent="-232133" defTabSz="928534">
              <a:buFontTx/>
              <a:buAutoNum type="arabicParenR"/>
              <a:defRPr/>
            </a:pPr>
            <a:endParaRPr lang="en-US" dirty="0"/>
          </a:p>
          <a:p>
            <a:pPr defTabSz="928534">
              <a:defRPr/>
            </a:pPr>
            <a:r>
              <a:rPr lang="en-US" dirty="0"/>
              <a:t> </a:t>
            </a:r>
            <a:endParaRPr lang="en-US" baseline="0" dirty="0" smtClean="0">
              <a:solidFill>
                <a:schemeClr val="tx1"/>
              </a:solidFill>
              <a:latin typeface="Times New Roman" panose="02020603050405020304" pitchFamily="18" charset="0"/>
              <a:cs typeface="Times New Roman" panose="02020603050405020304" pitchFamily="18" charset="0"/>
            </a:endParaRPr>
          </a:p>
          <a:p>
            <a:pPr marL="232133" indent="-232133">
              <a:buAutoNum type="arabicParenR"/>
            </a:pPr>
            <a:endParaRPr lang="en-US" dirty="0">
              <a:latin typeface="Times New Roman" panose="02020603050405020304" pitchFamily="18" charset="0"/>
              <a:cs typeface="Times New Roman" panose="02020603050405020304" pitchFamily="18" charset="0"/>
            </a:endParaRPr>
          </a:p>
          <a:p>
            <a:pPr marL="232133" indent="-232133">
              <a:buAutoNum type="arabicParenR"/>
            </a:pPr>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3</a:t>
            </a:fld>
            <a:endParaRPr lang="en-US"/>
          </a:p>
        </p:txBody>
      </p:sp>
    </p:spTree>
    <p:extLst>
      <p:ext uri="{BB962C8B-B14F-4D97-AF65-F5344CB8AC3E}">
        <p14:creationId xmlns:p14="http://schemas.microsoft.com/office/powerpoint/2010/main" val="47928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aseline="0" dirty="0" smtClean="0">
                <a:solidFill>
                  <a:schemeClr val="tx1"/>
                </a:solidFill>
                <a:latin typeface="Times New Roman" panose="02020603050405020304" pitchFamily="18" charset="0"/>
                <a:cs typeface="Times New Roman" panose="02020603050405020304" pitchFamily="18" charset="0"/>
              </a:rPr>
              <a:t>(Graphic used in guidance document.)</a:t>
            </a:r>
          </a:p>
          <a:p>
            <a:pPr>
              <a:lnSpc>
                <a:spcPct val="100000"/>
              </a:lnSpc>
            </a:pPr>
            <a:endParaRPr lang="en-US" baseline="0" dirty="0" smtClean="0">
              <a:solidFill>
                <a:schemeClr val="tx1"/>
              </a:solidFill>
              <a:latin typeface="Times New Roman" panose="02020603050405020304" pitchFamily="18" charset="0"/>
              <a:cs typeface="Times New Roman" panose="02020603050405020304" pitchFamily="18" charset="0"/>
            </a:endParaRPr>
          </a:p>
          <a:p>
            <a:pPr>
              <a:lnSpc>
                <a:spcPct val="100000"/>
              </a:lnSpc>
            </a:pPr>
            <a:r>
              <a:rPr lang="en-US" baseline="0" dirty="0" smtClean="0">
                <a:solidFill>
                  <a:schemeClr val="tx1"/>
                </a:solidFill>
                <a:latin typeface="Times New Roman" panose="02020603050405020304" pitchFamily="18" charset="0"/>
                <a:cs typeface="Times New Roman" panose="02020603050405020304" pitchFamily="18" charset="0"/>
              </a:rPr>
              <a:t>There are 5 key elements to creating an effective anti-retaliation program:</a:t>
            </a:r>
          </a:p>
          <a:p>
            <a:pPr>
              <a:lnSpc>
                <a:spcPct val="100000"/>
              </a:lnSpc>
            </a:pPr>
            <a:endParaRPr lang="en-US" baseline="0" dirty="0" smtClean="0">
              <a:solidFill>
                <a:schemeClr val="tx1"/>
              </a:solidFill>
              <a:latin typeface="Times New Roman" panose="02020603050405020304" pitchFamily="18" charset="0"/>
              <a:cs typeface="Times New Roman" panose="02020603050405020304" pitchFamily="18" charset="0"/>
            </a:endParaRPr>
          </a:p>
          <a:p>
            <a:pPr marL="232133" indent="-232133">
              <a:spcAft>
                <a:spcPts val="1219"/>
              </a:spcAft>
              <a:buAutoNum type="arabicPeriod"/>
            </a:pPr>
            <a:r>
              <a:rPr lang="en-US" baseline="0" dirty="0" smtClean="0">
                <a:solidFill>
                  <a:schemeClr val="tx1"/>
                </a:solidFill>
                <a:latin typeface="Times New Roman" panose="02020603050405020304" pitchFamily="18" charset="0"/>
                <a:cs typeface="Times New Roman" panose="02020603050405020304" pitchFamily="18" charset="0"/>
              </a:rPr>
              <a:t>Management leadership, commitment and accountability</a:t>
            </a:r>
          </a:p>
          <a:p>
            <a:pPr marL="232133" indent="-232133">
              <a:spcAft>
                <a:spcPts val="1219"/>
              </a:spcAft>
              <a:buAutoNum type="arabicPeriod"/>
            </a:pPr>
            <a:r>
              <a:rPr lang="en-US" baseline="0" dirty="0" smtClean="0">
                <a:solidFill>
                  <a:schemeClr val="tx1"/>
                </a:solidFill>
                <a:latin typeface="Times New Roman" panose="02020603050405020304" pitchFamily="18" charset="0"/>
                <a:cs typeface="Times New Roman" panose="02020603050405020304" pitchFamily="18" charset="0"/>
              </a:rPr>
              <a:t>Creating a system for listening to and resolving employees’ safety and compliance concerns</a:t>
            </a:r>
          </a:p>
          <a:p>
            <a:pPr marL="232133" indent="-232133">
              <a:spcAft>
                <a:spcPts val="1219"/>
              </a:spcAft>
              <a:buAutoNum type="arabicPeriod"/>
            </a:pPr>
            <a:r>
              <a:rPr lang="en-US" baseline="0" dirty="0" smtClean="0">
                <a:solidFill>
                  <a:schemeClr val="tx1"/>
                </a:solidFill>
                <a:latin typeface="Times New Roman" panose="02020603050405020304" pitchFamily="18" charset="0"/>
                <a:cs typeface="Times New Roman" panose="02020603050405020304" pitchFamily="18" charset="0"/>
              </a:rPr>
              <a:t>Creating a system for receiving and responding to reports of retaliation</a:t>
            </a:r>
          </a:p>
          <a:p>
            <a:pPr marL="232133" indent="-232133">
              <a:spcAft>
                <a:spcPts val="1219"/>
              </a:spcAft>
              <a:buAutoNum type="arabicPeriod"/>
            </a:pPr>
            <a:r>
              <a:rPr lang="en-US" baseline="0" dirty="0" smtClean="0">
                <a:solidFill>
                  <a:schemeClr val="tx1"/>
                </a:solidFill>
                <a:latin typeface="Times New Roman" panose="02020603050405020304" pitchFamily="18" charset="0"/>
                <a:cs typeface="Times New Roman" panose="02020603050405020304" pitchFamily="18" charset="0"/>
              </a:rPr>
              <a:t>Providing anti-retaliation training for employees </a:t>
            </a:r>
            <a:r>
              <a:rPr lang="en-US" u="sng" baseline="0" dirty="0" smtClean="0">
                <a:solidFill>
                  <a:schemeClr val="tx1"/>
                </a:solidFill>
                <a:latin typeface="Times New Roman" panose="02020603050405020304" pitchFamily="18" charset="0"/>
                <a:cs typeface="Times New Roman" panose="02020603050405020304" pitchFamily="18" charset="0"/>
              </a:rPr>
              <a:t>and</a:t>
            </a:r>
            <a:r>
              <a:rPr lang="en-US" u="none" baseline="0" dirty="0" smtClean="0">
                <a:solidFill>
                  <a:schemeClr val="tx1"/>
                </a:solidFill>
                <a:latin typeface="Times New Roman" panose="02020603050405020304" pitchFamily="18" charset="0"/>
                <a:cs typeface="Times New Roman" panose="02020603050405020304" pitchFamily="18" charset="0"/>
              </a:rPr>
              <a:t> managers</a:t>
            </a:r>
          </a:p>
          <a:p>
            <a:pPr marL="232133" indent="-232133">
              <a:spcAft>
                <a:spcPts val="1219"/>
              </a:spcAft>
              <a:buAutoNum type="arabicPeriod"/>
            </a:pPr>
            <a:r>
              <a:rPr lang="en-US" u="none" baseline="0" dirty="0" smtClean="0">
                <a:solidFill>
                  <a:schemeClr val="tx1"/>
                </a:solidFill>
                <a:latin typeface="Times New Roman" panose="02020603050405020304" pitchFamily="18" charset="0"/>
                <a:cs typeface="Times New Roman" panose="02020603050405020304" pitchFamily="18" charset="0"/>
              </a:rPr>
              <a:t>Finally, developing &amp; implementing a plan for strong program oversight</a:t>
            </a:r>
          </a:p>
          <a:p>
            <a:pPr marL="232133" indent="-232133">
              <a:spcAft>
                <a:spcPts val="1219"/>
              </a:spcAft>
              <a:buAutoNum type="arabicPeriod"/>
            </a:pPr>
            <a:endParaRPr lang="en-US" u="none" baseline="0" dirty="0" smtClean="0">
              <a:solidFill>
                <a:schemeClr val="tx1"/>
              </a:solidFill>
              <a:latin typeface="Times New Roman" panose="02020603050405020304" pitchFamily="18" charset="0"/>
              <a:cs typeface="Times New Roman" panose="02020603050405020304" pitchFamily="18" charset="0"/>
            </a:endParaRPr>
          </a:p>
          <a:p>
            <a:pPr>
              <a:spcAft>
                <a:spcPts val="1219"/>
              </a:spcAft>
            </a:pPr>
            <a:r>
              <a:rPr lang="en-US" dirty="0"/>
              <a:t>In order to effectively support employee reporting and protect employees from retaliation, employers should integrate all five elements into a cohesive program. </a:t>
            </a:r>
            <a:endParaRPr lang="en-US" baseline="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4</a:t>
            </a:fld>
            <a:endParaRPr lang="en-US"/>
          </a:p>
        </p:txBody>
      </p:sp>
    </p:spTree>
    <p:extLst>
      <p:ext uri="{BB962C8B-B14F-4D97-AF65-F5344CB8AC3E}">
        <p14:creationId xmlns:p14="http://schemas.microsoft.com/office/powerpoint/2010/main" val="4713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pPr>
            <a:r>
              <a:rPr lang="en-US" altLang="en-US" b="1" dirty="0" smtClean="0">
                <a:solidFill>
                  <a:schemeClr val="tx1"/>
                </a:solidFill>
                <a:latin typeface="Times New Roman" panose="02020603050405020304" pitchFamily="18" charset="0"/>
                <a:cs typeface="Times New Roman" panose="02020603050405020304" pitchFamily="18" charset="0"/>
              </a:rPr>
              <a:t>Management</a:t>
            </a:r>
            <a:r>
              <a:rPr lang="en-US" altLang="en-US" b="1" baseline="0" dirty="0" smtClean="0">
                <a:solidFill>
                  <a:schemeClr val="tx1"/>
                </a:solidFill>
                <a:latin typeface="Times New Roman" panose="02020603050405020304" pitchFamily="18" charset="0"/>
                <a:cs typeface="Times New Roman" panose="02020603050405020304" pitchFamily="18" charset="0"/>
              </a:rPr>
              <a:t> l</a:t>
            </a:r>
            <a:r>
              <a:rPr lang="en-US" altLang="en-US" b="1" dirty="0" smtClean="0">
                <a:solidFill>
                  <a:schemeClr val="tx1"/>
                </a:solidFill>
                <a:latin typeface="Times New Roman" panose="02020603050405020304" pitchFamily="18" charset="0"/>
                <a:cs typeface="Times New Roman" panose="02020603050405020304" pitchFamily="18" charset="0"/>
              </a:rPr>
              <a:t>eadership,</a:t>
            </a:r>
            <a:r>
              <a:rPr lang="en-US" altLang="en-US" b="1" baseline="0" dirty="0" smtClean="0">
                <a:solidFill>
                  <a:schemeClr val="tx1"/>
                </a:solidFill>
                <a:latin typeface="Times New Roman" panose="02020603050405020304" pitchFamily="18" charset="0"/>
                <a:cs typeface="Times New Roman" panose="02020603050405020304" pitchFamily="18" charset="0"/>
              </a:rPr>
              <a:t> commitment and accountability</a:t>
            </a:r>
          </a:p>
          <a:p>
            <a:pPr eaLnBrk="1" hangingPunct="1">
              <a:lnSpc>
                <a:spcPct val="100000"/>
              </a:lnSpc>
            </a:pPr>
            <a:endParaRPr lang="en-US" altLang="en-US" baseline="0" dirty="0" smtClean="0">
              <a:solidFill>
                <a:schemeClr val="tx1"/>
              </a:solidFill>
              <a:latin typeface="Times New Roman" panose="02020603050405020304" pitchFamily="18" charset="0"/>
              <a:cs typeface="Times New Roman" panose="02020603050405020304" pitchFamily="18" charset="0"/>
            </a:endParaRPr>
          </a:p>
          <a:p>
            <a:pPr defTabSz="928534" eaLnBrk="1" hangingPunct="1">
              <a:defRPr/>
            </a:pPr>
            <a:r>
              <a:rPr lang="en-US" altLang="en-US" dirty="0" smtClean="0">
                <a:solidFill>
                  <a:schemeClr val="tx1"/>
                </a:solidFill>
                <a:latin typeface="Times New Roman" panose="02020603050405020304" pitchFamily="18" charset="0"/>
                <a:cs typeface="Times New Roman" panose="02020603050405020304" pitchFamily="18" charset="0"/>
              </a:rPr>
              <a:t>Recommended</a:t>
            </a:r>
            <a:r>
              <a:rPr lang="en-US" altLang="en-US" baseline="0" dirty="0" smtClean="0">
                <a:solidFill>
                  <a:schemeClr val="tx1"/>
                </a:solidFill>
                <a:latin typeface="Times New Roman" panose="02020603050405020304" pitchFamily="18" charset="0"/>
                <a:cs typeface="Times New Roman" panose="02020603050405020304" pitchFamily="18" charset="0"/>
              </a:rPr>
              <a:t> practices work only when s</a:t>
            </a:r>
            <a:r>
              <a:rPr lang="en-US" altLang="en-US" dirty="0" smtClean="0">
                <a:solidFill>
                  <a:schemeClr val="tx1"/>
                </a:solidFill>
                <a:latin typeface="Times New Roman" panose="02020603050405020304" pitchFamily="18" charset="0"/>
                <a:cs typeface="Times New Roman" panose="02020603050405020304" pitchFamily="18" charset="0"/>
              </a:rPr>
              <a:t>enior management demonstrate leadership and commitment to anti-retaliation efforts.  </a:t>
            </a:r>
          </a:p>
          <a:p>
            <a:pPr eaLnBrk="1" hangingPunct="1"/>
            <a:endParaRPr lang="en-US" altLang="en-US"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baseline="0" dirty="0" smtClean="0">
                <a:solidFill>
                  <a:schemeClr val="tx1"/>
                </a:solidFill>
                <a:latin typeface="Times New Roman" panose="02020603050405020304" pitchFamily="18" charset="0"/>
                <a:cs typeface="Times New Roman" panose="02020603050405020304" pitchFamily="18" charset="0"/>
              </a:rPr>
              <a:t>Our goal is to create a company culture where subordinates are free to raise concerns under any of the statutes OSHA administers without fear of losing their jobs, or being demoted, or being subjected to any other form of retaliation.  </a:t>
            </a:r>
          </a:p>
          <a:p>
            <a:pPr eaLnBrk="1" hangingPunct="1"/>
            <a:endParaRPr lang="en-US" altLang="en-US" baseline="0" dirty="0" smtClean="0">
              <a:solidFill>
                <a:schemeClr val="tx1"/>
              </a:solidFill>
              <a:latin typeface="Times New Roman" panose="02020603050405020304" pitchFamily="18" charset="0"/>
              <a:cs typeface="Times New Roman" panose="02020603050405020304" pitchFamily="18" charset="0"/>
            </a:endParaRPr>
          </a:p>
          <a:p>
            <a:pPr marL="464266" lvl="1" eaLnBrk="1" hangingPunct="1"/>
            <a:r>
              <a:rPr lang="en-US" altLang="en-US" b="1" baseline="0" dirty="0" smtClean="0">
                <a:solidFill>
                  <a:schemeClr val="tx1"/>
                </a:solidFill>
                <a:latin typeface="Times New Roman" panose="02020603050405020304" pitchFamily="18" charset="0"/>
                <a:cs typeface="Times New Roman" panose="02020603050405020304" pitchFamily="18" charset="0"/>
              </a:rPr>
              <a:t>Step #1:  Implement a system for reporting compliance concerns.</a:t>
            </a:r>
          </a:p>
          <a:p>
            <a:pPr marL="464266" lvl="1" eaLnBrk="1" hangingPunct="1"/>
            <a:r>
              <a:rPr lang="en-US" altLang="en-US" b="1" baseline="0" dirty="0" smtClean="0">
                <a:solidFill>
                  <a:schemeClr val="tx1"/>
                </a:solidFill>
                <a:latin typeface="Times New Roman" panose="02020603050405020304" pitchFamily="18" charset="0"/>
                <a:cs typeface="Times New Roman" panose="02020603050405020304" pitchFamily="18" charset="0"/>
              </a:rPr>
              <a:t>  </a:t>
            </a:r>
          </a:p>
          <a:p>
            <a:pPr marL="638367" lvl="1" indent="-174100" eaLnBrk="1" hangingPunct="1">
              <a:buFont typeface="Arial" panose="020B0604020202020204" pitchFamily="34" charset="0"/>
              <a:buChar char="•"/>
            </a:pPr>
            <a:r>
              <a:rPr lang="en-US" altLang="en-US" b="0" baseline="0" dirty="0" smtClean="0">
                <a:solidFill>
                  <a:schemeClr val="tx1"/>
                </a:solidFill>
                <a:latin typeface="Times New Roman" panose="02020603050405020304" pitchFamily="18" charset="0"/>
                <a:cs typeface="Times New Roman" panose="02020603050405020304" pitchFamily="18" charset="0"/>
              </a:rPr>
              <a:t>Ensure that your systems to report hazards, compliance concerns, and retaliation allow your employees to maintain confidentiality.  Why is this important?  OSHA whistleblower investigators sometimes find that when an employee makes a legitimate safety complaint to the person who has the authority to hire or fire, he or she is then retaliated against (ex. fired).  </a:t>
            </a:r>
          </a:p>
          <a:p>
            <a:pPr marL="928534" lvl="2" eaLnBrk="1" hangingPunct="1"/>
            <a:endParaRPr lang="en-US" altLang="en-US" b="0" baseline="0" dirty="0" smtClean="0">
              <a:solidFill>
                <a:schemeClr val="tx1"/>
              </a:solidFill>
              <a:latin typeface="Times New Roman" panose="02020603050405020304" pitchFamily="18" charset="0"/>
              <a:cs typeface="Times New Roman" panose="02020603050405020304" pitchFamily="18" charset="0"/>
            </a:endParaRPr>
          </a:p>
          <a:p>
            <a:pPr marL="638367" lvl="1" indent="-174100" eaLnBrk="1" hangingPunct="1">
              <a:buFont typeface="Arial" panose="020B0604020202020204" pitchFamily="34" charset="0"/>
              <a:buChar char="•"/>
            </a:pPr>
            <a:r>
              <a:rPr lang="en-US" altLang="en-US" b="0" baseline="0" dirty="0" smtClean="0">
                <a:solidFill>
                  <a:schemeClr val="tx1"/>
                </a:solidFill>
                <a:latin typeface="Times New Roman" panose="02020603050405020304" pitchFamily="18" charset="0"/>
                <a:cs typeface="Times New Roman" panose="02020603050405020304" pitchFamily="18" charset="0"/>
              </a:rPr>
              <a:t>Also ensure that a senior manager, who has access to the top leadership (and board of directors, where applicable), implements this system and enforces its requirements.  Do you remember the example I read about the bank.  They had an internal hotline where employees could raise complaints.  I suspect that this employer could have strengthened its anti-retaliation program </a:t>
            </a:r>
            <a:r>
              <a:rPr lang="en-US" altLang="en-US" b="0" i="1" baseline="0" dirty="0" smtClean="0">
                <a:solidFill>
                  <a:schemeClr val="tx1"/>
                </a:solidFill>
                <a:latin typeface="Times New Roman" panose="02020603050405020304" pitchFamily="18" charset="0"/>
                <a:cs typeface="Times New Roman" panose="02020603050405020304" pitchFamily="18" charset="0"/>
              </a:rPr>
              <a:t>if</a:t>
            </a:r>
            <a:r>
              <a:rPr lang="en-US" altLang="en-US" b="0" i="0" baseline="0" dirty="0" smtClean="0">
                <a:solidFill>
                  <a:schemeClr val="tx1"/>
                </a:solidFill>
                <a:latin typeface="Times New Roman" panose="02020603050405020304" pitchFamily="18" charset="0"/>
                <a:cs typeface="Times New Roman" panose="02020603050405020304" pitchFamily="18" charset="0"/>
              </a:rPr>
              <a:t> there was a senior manager who had authority to enforce the program’s requirements and to report concerns to the top leadership.</a:t>
            </a:r>
            <a:endParaRPr lang="en-US" altLang="en-US" b="0" baseline="0" dirty="0" smtClean="0">
              <a:solidFill>
                <a:schemeClr val="tx1"/>
              </a:solidFill>
              <a:latin typeface="Times New Roman" panose="02020603050405020304" pitchFamily="18" charset="0"/>
              <a:cs typeface="Times New Roman" panose="02020603050405020304" pitchFamily="18" charset="0"/>
            </a:endParaRPr>
          </a:p>
          <a:p>
            <a:pPr marL="464266" lvl="1" eaLnBrk="1" hangingPunct="1"/>
            <a:endParaRPr lang="en-US" altLang="en-US" b="0" baseline="0" dirty="0" smtClean="0">
              <a:solidFill>
                <a:schemeClr val="tx1"/>
              </a:solidFill>
              <a:latin typeface="Times New Roman" panose="02020603050405020304" pitchFamily="18" charset="0"/>
              <a:cs typeface="Times New Roman" panose="02020603050405020304" pitchFamily="18" charset="0"/>
            </a:endParaRPr>
          </a:p>
          <a:p>
            <a:pPr marL="638367" lvl="1" indent="-174100" eaLnBrk="1" hangingPunct="1">
              <a:buFont typeface="Arial" panose="020B0604020202020204" pitchFamily="34" charset="0"/>
              <a:buChar char="•"/>
            </a:pPr>
            <a:r>
              <a:rPr lang="en-US" altLang="en-US" b="0" baseline="0" dirty="0" smtClean="0">
                <a:solidFill>
                  <a:schemeClr val="tx1"/>
                </a:solidFill>
                <a:latin typeface="Times New Roman" panose="02020603050405020304" pitchFamily="18" charset="0"/>
                <a:cs typeface="Times New Roman" panose="02020603050405020304" pitchFamily="18" charset="0"/>
              </a:rPr>
              <a:t>Routinely evaluate whether your system is working.  This is an important step.  Evaluate the program’s effectiveness on an on-going basis.  Ensure that there is a mechanism for accurately evaluating employees’ willingness to report concerns about the workplace and the employer’s actual record in preventing retaliation against employees who report. Also ensure that there is a means for accurately reporting to top management the results of such evaluation.</a:t>
            </a:r>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5</a:t>
            </a:fld>
            <a:endParaRPr lang="en-US"/>
          </a:p>
        </p:txBody>
      </p:sp>
    </p:spTree>
    <p:extLst>
      <p:ext uri="{BB962C8B-B14F-4D97-AF65-F5344CB8AC3E}">
        <p14:creationId xmlns:p14="http://schemas.microsoft.com/office/powerpoint/2010/main" val="312188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dirty="0" smtClean="0">
                <a:solidFill>
                  <a:schemeClr val="tx1"/>
                </a:solidFill>
                <a:latin typeface="Times New Roman" panose="02020603050405020304" pitchFamily="18" charset="0"/>
                <a:cs typeface="Times New Roman" panose="02020603050405020304" pitchFamily="18" charset="0"/>
              </a:rPr>
              <a:t>How can leaders demonstrate commitment to supporting a culture where retaliation is not tolerated?</a:t>
            </a: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r>
              <a:rPr lang="en-US" altLang="en-US" b="1" dirty="0" smtClean="0">
                <a:solidFill>
                  <a:schemeClr val="tx1"/>
                </a:solidFill>
                <a:latin typeface="Times New Roman" panose="02020603050405020304" pitchFamily="18" charset="0"/>
                <a:cs typeface="Times New Roman" panose="02020603050405020304" pitchFamily="18" charset="0"/>
              </a:rPr>
              <a:t>Step #2: Back up words with (consistent) actions and responses.   </a:t>
            </a:r>
            <a:r>
              <a:rPr lang="en-US" altLang="en-US" dirty="0" smtClean="0">
                <a:solidFill>
                  <a:schemeClr val="tx1"/>
                </a:solidFill>
                <a:latin typeface="Times New Roman" panose="02020603050405020304" pitchFamily="18" charset="0"/>
                <a:cs typeface="Times New Roman" panose="02020603050405020304" pitchFamily="18" charset="0"/>
              </a:rPr>
              <a:t>For example, if your company has a zero tolerance for violence policy, follow it without exception.  For example, I am aware of one whistleblower investigation where a low level worker accused her supervisor of assaulting her after she attempted to report a work-related injury.  After an internal investigation, multiple witnesses confirmed the supervisor hit the low level worker.  This company had a “zero-tolerance” policy for fighting and violent acts. </a:t>
            </a: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r>
              <a:rPr lang="en-US" altLang="en-US" u="sng" dirty="0" smtClean="0">
                <a:solidFill>
                  <a:schemeClr val="tx1"/>
                </a:solidFill>
                <a:latin typeface="Times New Roman" panose="02020603050405020304" pitchFamily="18" charset="0"/>
                <a:cs typeface="Times New Roman" panose="02020603050405020304" pitchFamily="18" charset="0"/>
              </a:rPr>
              <a:t>So, how do you think senior leadership should react in this situation? </a:t>
            </a: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r>
              <a:rPr lang="en-US" altLang="en-US" dirty="0" smtClean="0">
                <a:solidFill>
                  <a:schemeClr val="tx1"/>
                </a:solidFill>
                <a:latin typeface="Times New Roman" panose="02020603050405020304" pitchFamily="18" charset="0"/>
                <a:cs typeface="Times New Roman" panose="02020603050405020304" pitchFamily="18" charset="0"/>
              </a:rPr>
              <a:t>In this case, a real one, the woman who attempted to report a workplace injury was fired.  The person who committed the assault was promoted.  This is a situation where senior leadership </a:t>
            </a:r>
            <a:r>
              <a:rPr lang="en-US" altLang="en-US" u="sng" dirty="0" smtClean="0">
                <a:solidFill>
                  <a:schemeClr val="tx1"/>
                </a:solidFill>
                <a:latin typeface="Times New Roman" panose="02020603050405020304" pitchFamily="18" charset="0"/>
                <a:cs typeface="Times New Roman" panose="02020603050405020304" pitchFamily="18" charset="0"/>
              </a:rPr>
              <a:t>did not</a:t>
            </a:r>
            <a:r>
              <a:rPr lang="en-US" altLang="en-US" dirty="0" smtClean="0">
                <a:solidFill>
                  <a:schemeClr val="tx1"/>
                </a:solidFill>
                <a:latin typeface="Times New Roman" panose="02020603050405020304" pitchFamily="18" charset="0"/>
                <a:cs typeface="Times New Roman" panose="02020603050405020304" pitchFamily="18" charset="0"/>
              </a:rPr>
              <a:t> back up words with actions.  Here, under the Occupational Safety &amp; Health Act of 1970, the employee had a right to report a workplace injury.  Not only did the company unlawfully retaliate against this employee – they fired her – </a:t>
            </a:r>
            <a:r>
              <a:rPr lang="en-US" altLang="en-US" u="none" dirty="0" smtClean="0">
                <a:solidFill>
                  <a:schemeClr val="tx1"/>
                </a:solidFill>
                <a:latin typeface="Times New Roman" panose="02020603050405020304" pitchFamily="18" charset="0"/>
                <a:cs typeface="Times New Roman" panose="02020603050405020304" pitchFamily="18" charset="0"/>
              </a:rPr>
              <a:t>the </a:t>
            </a:r>
            <a:r>
              <a:rPr lang="en-US" altLang="en-US" dirty="0" smtClean="0">
                <a:solidFill>
                  <a:schemeClr val="tx1"/>
                </a:solidFill>
                <a:latin typeface="Times New Roman" panose="02020603050405020304" pitchFamily="18" charset="0"/>
                <a:cs typeface="Times New Roman" panose="02020603050405020304" pitchFamily="18" charset="0"/>
              </a:rPr>
              <a:t>company violated the terms of the policy they created.  The supervisor who assaulted the employee should have been disciplined, but instead was promoted.  Words without consistent actions are meaningless.</a:t>
            </a: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r>
              <a:rPr lang="en-US" altLang="en-US" b="1" dirty="0" smtClean="0">
                <a:solidFill>
                  <a:schemeClr val="tx1"/>
                </a:solidFill>
                <a:latin typeface="Times New Roman" panose="02020603050405020304" pitchFamily="18" charset="0"/>
                <a:cs typeface="Times New Roman" panose="02020603050405020304" pitchFamily="18" charset="0"/>
              </a:rPr>
              <a:t>Step #3: Managers at all levels should be held accountable for the quality of their response to employees’ concerns,</a:t>
            </a:r>
            <a:r>
              <a:rPr lang="en-US" altLang="en-US" b="1" baseline="0" dirty="0" smtClean="0">
                <a:solidFill>
                  <a:schemeClr val="tx1"/>
                </a:solidFill>
                <a:latin typeface="Times New Roman" panose="02020603050405020304" pitchFamily="18" charset="0"/>
                <a:cs typeface="Times New Roman" panose="02020603050405020304" pitchFamily="18" charset="0"/>
              </a:rPr>
              <a:t> including reports of potential violations of the law, of safety hazards, and of retaliation.</a:t>
            </a:r>
          </a:p>
          <a:p>
            <a:pPr lvl="1" eaLnBrk="1" hangingPunct="1"/>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pPr lvl="1" eaLnBrk="1" hangingPunct="1"/>
            <a:r>
              <a:rPr lang="en-US" dirty="0"/>
              <a:t>How can management be held accountable for preventing retaliation? </a:t>
            </a:r>
            <a:endParaRPr lang="en-US" altLang="en-US" b="0" dirty="0" smtClean="0">
              <a:solidFill>
                <a:schemeClr val="tx1"/>
              </a:solidFill>
              <a:latin typeface="Times New Roman" panose="02020603050405020304" pitchFamily="18" charset="0"/>
              <a:cs typeface="Times New Roman" panose="02020603050405020304" pitchFamily="18" charset="0"/>
            </a:endParaRP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marL="638367" lvl="1" indent="-174100">
              <a:buFont typeface="Arial" panose="020B0604020202020204" pitchFamily="34" charset="0"/>
              <a:buChar char="•"/>
            </a:pPr>
            <a:r>
              <a:rPr lang="en-US" dirty="0"/>
              <a:t>Incorporate anti-retaliation measures (e.g., promptly and constructively addressing employee concerns, attending training, and championing anti-retaliation initiatives) in management performance standards and reviews. </a:t>
            </a:r>
          </a:p>
          <a:p>
            <a:pPr lvl="1"/>
            <a:r>
              <a:rPr lang="en-US" dirty="0"/>
              <a:t>•   Implement strong codes of conduct and ethics programs that clearly identify whistleblower retaliation as a form of misconduct to ensure anti-retaliation policies and practices are enforceable. </a:t>
            </a:r>
          </a:p>
          <a:p>
            <a:pPr lvl="1"/>
            <a:r>
              <a:rPr lang="en-US" dirty="0"/>
              <a:t>•   Apply appropriate consequences, such as discipline, to managers who retaliate or who violate the confidentiality of an employee who has made a report. These consequences should be sufficient to serve as a deterrent to future acts   of retaliation. </a:t>
            </a:r>
          </a:p>
          <a:p>
            <a:pPr lvl="1"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6</a:t>
            </a:fld>
            <a:endParaRPr lang="en-US"/>
          </a:p>
        </p:txBody>
      </p:sp>
    </p:spTree>
    <p:extLst>
      <p:ext uri="{BB962C8B-B14F-4D97-AF65-F5344CB8AC3E}">
        <p14:creationId xmlns:p14="http://schemas.microsoft.com/office/powerpoint/2010/main" val="312188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b="1" dirty="0" smtClean="0">
                <a:solidFill>
                  <a:schemeClr val="tx1"/>
                </a:solidFill>
                <a:latin typeface="Times New Roman" panose="02020603050405020304" pitchFamily="18" charset="0"/>
                <a:cs typeface="Times New Roman" panose="02020603050405020304" pitchFamily="18" charset="0"/>
              </a:rPr>
              <a:t>Element #2 – Create a system for listening</a:t>
            </a:r>
            <a:r>
              <a:rPr lang="en-US" altLang="en-US" b="1" baseline="0" dirty="0" smtClean="0">
                <a:solidFill>
                  <a:schemeClr val="tx1"/>
                </a:solidFill>
                <a:latin typeface="Times New Roman" panose="02020603050405020304" pitchFamily="18" charset="0"/>
                <a:cs typeface="Times New Roman" panose="02020603050405020304" pitchFamily="18" charset="0"/>
              </a:rPr>
              <a:t> to and resolving employees’ safety and compliance concerns</a:t>
            </a:r>
          </a:p>
          <a:p>
            <a:pPr eaLnBrk="1" hangingPunct="1"/>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dirty="0"/>
              <a:t>To help prevent retaliation, employers should proactively foster an organizational culture in which raising concerns about workplace conditions and activities is valued.  Employers can cultivate such an environment by listening to and resolving employees’ compliance concerns. </a:t>
            </a:r>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pPr defTabSz="928534">
              <a:defRPr/>
            </a:pPr>
            <a:endParaRPr lang="en-US" dirty="0" smtClean="0">
              <a:solidFill>
                <a:schemeClr val="tx1"/>
              </a:solidFill>
              <a:latin typeface="Times New Roman" panose="02020603050405020304" pitchFamily="18" charset="0"/>
              <a:cs typeface="Times New Roman" panose="02020603050405020304" pitchFamily="18" charset="0"/>
            </a:endParaRPr>
          </a:p>
          <a:p>
            <a:pPr defTabSz="928534">
              <a:defRPr/>
            </a:pPr>
            <a:r>
              <a:rPr lang="en-US" b="1" dirty="0" smtClean="0">
                <a:solidFill>
                  <a:schemeClr val="tx1"/>
                </a:solidFill>
                <a:latin typeface="Times New Roman" panose="02020603050405020304" pitchFamily="18" charset="0"/>
                <a:cs typeface="Times New Roman" panose="02020603050405020304" pitchFamily="18" charset="0"/>
              </a:rPr>
              <a:t>Key elements to consider when creating such a syste</a:t>
            </a:r>
            <a:r>
              <a:rPr lang="en-US" b="1" baseline="0" dirty="0" smtClean="0">
                <a:solidFill>
                  <a:schemeClr val="tx1"/>
                </a:solidFill>
                <a:latin typeface="Times New Roman" panose="02020603050405020304" pitchFamily="18" charset="0"/>
                <a:cs typeface="Times New Roman" panose="02020603050405020304" pitchFamily="18" charset="0"/>
              </a:rPr>
              <a:t>m:</a:t>
            </a:r>
            <a:endParaRPr lang="en-US" altLang="en-US" b="1"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dirty="0"/>
              <a:t>Establish procedures that enable employees to report concerns (including through confidential or anonymous channels, when possible). </a:t>
            </a:r>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Ensure you evaluate complaints or concerns fairly and transparently.  Your staff must understand why you thought their complaint did/did not have merit.</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Timely respond to complaints – do not take too long to answer complaints.  Give employees a timeframe to resolve.</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Ensure fair and effective resolution of complaints.  Hire an independent 3</a:t>
            </a:r>
            <a:r>
              <a:rPr lang="en-US" baseline="30000" dirty="0" smtClean="0">
                <a:solidFill>
                  <a:schemeClr val="tx1"/>
                </a:solidFill>
                <a:latin typeface="Times New Roman" panose="02020603050405020304" pitchFamily="18" charset="0"/>
                <a:cs typeface="Times New Roman" panose="02020603050405020304" pitchFamily="18" charset="0"/>
              </a:rPr>
              <a:t>rd</a:t>
            </a:r>
            <a:r>
              <a:rPr lang="en-US" baseline="0" dirty="0" smtClean="0">
                <a:solidFill>
                  <a:schemeClr val="tx1"/>
                </a:solidFill>
                <a:latin typeface="Times New Roman" panose="02020603050405020304" pitchFamily="18" charset="0"/>
                <a:cs typeface="Times New Roman" panose="02020603050405020304" pitchFamily="18" charset="0"/>
              </a:rPr>
              <a:t> party, if necessary, to review reports of concerns promptly, thoroughly, and with transparency, including responding to the employee who brought forward the initial concern. </a:t>
            </a:r>
          </a:p>
          <a:p>
            <a:endParaRPr lang="en-US" b="1" baseline="0" dirty="0" smtClean="0">
              <a:solidFill>
                <a:schemeClr val="tx1"/>
              </a:solidFill>
              <a:latin typeface="Times New Roman" panose="02020603050405020304" pitchFamily="18" charset="0"/>
              <a:cs typeface="Times New Roman" panose="02020603050405020304" pitchFamily="18" charset="0"/>
            </a:endParaRPr>
          </a:p>
          <a:p>
            <a:r>
              <a:rPr lang="en-US" b="1" baseline="0" dirty="0" smtClean="0">
                <a:solidFill>
                  <a:schemeClr val="tx1"/>
                </a:solidFill>
                <a:latin typeface="Times New Roman" panose="02020603050405020304" pitchFamily="18" charset="0"/>
                <a:cs typeface="Times New Roman" panose="02020603050405020304" pitchFamily="18" charset="0"/>
              </a:rPr>
              <a:t>** Important ** </a:t>
            </a:r>
            <a:r>
              <a:rPr lang="en-US" baseline="0" dirty="0" smtClean="0">
                <a:solidFill>
                  <a:schemeClr val="tx1"/>
                </a:solidFill>
                <a:latin typeface="Times New Roman" panose="02020603050405020304" pitchFamily="18" charset="0"/>
                <a:cs typeface="Times New Roman" panose="02020603050405020304" pitchFamily="18" charset="0"/>
              </a:rPr>
              <a:t>Ensure your program does not restrict or discourage employees from reporting allegations.  For example, e</a:t>
            </a:r>
            <a:r>
              <a:rPr lang="en-US" dirty="0"/>
              <a:t>mployer policies must not discourage employees from reporting concerns to a government agency, delay employee reports to government, or require employees to report concerns to the employer first. </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7</a:t>
            </a:fld>
            <a:endParaRPr lang="en-US"/>
          </a:p>
        </p:txBody>
      </p:sp>
    </p:spTree>
    <p:extLst>
      <p:ext uri="{BB962C8B-B14F-4D97-AF65-F5344CB8AC3E}">
        <p14:creationId xmlns:p14="http://schemas.microsoft.com/office/powerpoint/2010/main" val="106819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534" eaLnBrk="1" hangingPunct="1">
              <a:defRPr/>
            </a:pPr>
            <a:r>
              <a:rPr lang="en-US" altLang="en-US" b="1" dirty="0" smtClean="0">
                <a:solidFill>
                  <a:schemeClr val="tx1"/>
                </a:solidFill>
                <a:latin typeface="Times New Roman" panose="02020603050405020304" pitchFamily="18" charset="0"/>
                <a:cs typeface="Times New Roman" panose="02020603050405020304" pitchFamily="18" charset="0"/>
              </a:rPr>
              <a:t>Element #3 – Create a system for receiving and responding to</a:t>
            </a:r>
            <a:r>
              <a:rPr lang="en-US" altLang="en-US" b="1" baseline="0" dirty="0" smtClean="0">
                <a:solidFill>
                  <a:schemeClr val="tx1"/>
                </a:solidFill>
                <a:latin typeface="Times New Roman" panose="02020603050405020304" pitchFamily="18" charset="0"/>
                <a:cs typeface="Times New Roman" panose="02020603050405020304" pitchFamily="18" charset="0"/>
              </a:rPr>
              <a:t> employees’ reports of retaliation.</a:t>
            </a: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dirty="0" smtClean="0">
                <a:solidFill>
                  <a:schemeClr val="tx1"/>
                </a:solidFill>
                <a:latin typeface="Times New Roman" panose="02020603050405020304" pitchFamily="18" charset="0"/>
                <a:cs typeface="Times New Roman" panose="02020603050405020304" pitchFamily="18" charset="0"/>
              </a:rPr>
              <a:t>Employees who believe they have been retaliated against should:</a:t>
            </a: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cs typeface="Times New Roman" panose="02020603050405020304" pitchFamily="18" charset="0"/>
              </a:rPr>
              <a:t>Have independent channels to report retaliation.</a:t>
            </a: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cs typeface="Times New Roman" panose="02020603050405020304" pitchFamily="18" charset="0"/>
              </a:rPr>
              <a:t>Not be required to report to the manager who they believe retaliated against them.  Allow</a:t>
            </a:r>
            <a:r>
              <a:rPr lang="en-US" altLang="en-US" baseline="0" dirty="0" smtClean="0">
                <a:solidFill>
                  <a:schemeClr val="tx1"/>
                </a:solidFill>
                <a:latin typeface="Times New Roman" panose="02020603050405020304" pitchFamily="18" charset="0"/>
                <a:cs typeface="Times New Roman" panose="02020603050405020304" pitchFamily="18" charset="0"/>
              </a:rPr>
              <a:t> employees to elevate to a person </a:t>
            </a:r>
            <a:r>
              <a:rPr lang="en-US" altLang="en-US" u="sng" baseline="0" dirty="0" smtClean="0">
                <a:solidFill>
                  <a:schemeClr val="tx1"/>
                </a:solidFill>
                <a:latin typeface="Times New Roman" panose="02020603050405020304" pitchFamily="18" charset="0"/>
                <a:cs typeface="Times New Roman" panose="02020603050405020304" pitchFamily="18" charset="0"/>
              </a:rPr>
              <a:t>not</a:t>
            </a:r>
            <a:r>
              <a:rPr lang="en-US" altLang="en-US" u="none" baseline="0" dirty="0" smtClean="0">
                <a:solidFill>
                  <a:schemeClr val="tx1"/>
                </a:solidFill>
                <a:latin typeface="Times New Roman" panose="02020603050405020304" pitchFamily="18" charset="0"/>
                <a:cs typeface="Times New Roman" panose="02020603050405020304" pitchFamily="18" charset="0"/>
              </a:rPr>
              <a:t> in their chain of command.</a:t>
            </a:r>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cs typeface="Times New Roman" panose="02020603050405020304" pitchFamily="18" charset="0"/>
              </a:rPr>
              <a:t>Be aware of the procedures for reporting retaliation. </a:t>
            </a:r>
            <a:r>
              <a:rPr lang="en-US" dirty="0"/>
              <a:t>There should be clearly defined roles and responsibilities for managers at all levels and others who are involved in responding to reports of retaliation, such as human resources or ethics and compliance personnel. The procedures should be known and accessible to all. </a:t>
            </a:r>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dirty="0"/>
          </a:p>
          <a:p>
            <a:pPr eaLnBrk="1" hangingPunct="1"/>
            <a:r>
              <a:rPr lang="en-US" dirty="0"/>
              <a:t>When retaliation is reported, employers should investigate the claim promptly and thoroughly, utilizing an established retaliation response system. </a:t>
            </a:r>
          </a:p>
          <a:p>
            <a:pPr eaLnBrk="1" hangingPunct="1"/>
            <a:endParaRPr lang="en-US" dirty="0"/>
          </a:p>
          <a:p>
            <a:pPr eaLnBrk="1" hangingPunct="1"/>
            <a:r>
              <a:rPr lang="en-US" dirty="0"/>
              <a:t>Such investigations should: </a:t>
            </a:r>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eaLnBrk="1" hangingPunct="1">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dirty="0"/>
              <a:t>Take all reports of retaliation seriously.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Investigate claims using an objective, independent complaint review process.</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r>
              <a:rPr lang="en-US" dirty="0"/>
              <a:t>Keep the reporting employee and management representatives informed of developments throughout the investigation and ensure respectful, proper closure of the issue. </a:t>
            </a:r>
          </a:p>
          <a:p>
            <a:endParaRPr lang="en-US" dirty="0"/>
          </a:p>
          <a:p>
            <a:pPr marL="174100" indent="-174100">
              <a:buFont typeface="Arial" panose="020B0604020202020204" pitchFamily="34" charset="0"/>
              <a:buChar char="•"/>
            </a:pPr>
            <a:r>
              <a:rPr lang="en-US" dirty="0"/>
              <a:t>After the reported problem has been investigated and resolved, periodically follow up with the reporting employee for a reasonable amount of time to ensure continued protection from retaliation. </a:t>
            </a:r>
          </a:p>
          <a:p>
            <a:pPr marL="174100" indent="-174100">
              <a:buFont typeface="Arial" panose="020B0604020202020204" pitchFamily="34" charset="0"/>
              <a:buChar char="•"/>
            </a:pPr>
            <a:endParaRPr lang="en-US" dirty="0"/>
          </a:p>
          <a:p>
            <a:pPr marL="174100" indent="-174100">
              <a:buFont typeface="Arial" panose="020B0604020202020204" pitchFamily="34" charset="0"/>
              <a:buChar char="•"/>
            </a:pPr>
            <a:endParaRPr lang="en-US" dirty="0"/>
          </a:p>
          <a:p>
            <a:endParaRPr lang="en-US" dirty="0"/>
          </a:p>
          <a:p>
            <a:endParaRPr lang="en-US" dirty="0"/>
          </a:p>
          <a:p>
            <a:pPr marL="174100" indent="-174100">
              <a:buFont typeface="Arial" panose="020B0604020202020204" pitchFamily="34" charset="0"/>
              <a:buChar char="•"/>
            </a:pPr>
            <a:endParaRPr lang="en-US" dirty="0"/>
          </a:p>
          <a:p>
            <a:pPr marL="174100" indent="-174100" eaLnBrk="1" hangingPunct="1">
              <a:buFont typeface="Arial" panose="020B0604020202020204" pitchFamily="34" charset="0"/>
              <a:buChar char="•"/>
            </a:pPr>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dirty="0" smtClean="0">
              <a:solidFill>
                <a:schemeClr val="accent2"/>
              </a:solidFill>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8</a:t>
            </a:fld>
            <a:endParaRPr lang="en-US"/>
          </a:p>
        </p:txBody>
      </p:sp>
    </p:spTree>
    <p:extLst>
      <p:ext uri="{BB962C8B-B14F-4D97-AF65-F5344CB8AC3E}">
        <p14:creationId xmlns:p14="http://schemas.microsoft.com/office/powerpoint/2010/main" val="106819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b="1" dirty="0" smtClean="0">
                <a:solidFill>
                  <a:schemeClr val="tx1"/>
                </a:solidFill>
                <a:latin typeface="Times New Roman" panose="02020603050405020304" pitchFamily="18" charset="0"/>
                <a:cs typeface="Times New Roman" panose="02020603050405020304" pitchFamily="18" charset="0"/>
              </a:rPr>
              <a:t>Element #4: Effective training of employees and all levels of management is key to any anti-retaliation program.</a:t>
            </a: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dirty="0"/>
              <a:t>Training is essential because it provides management and employees with the knowledge, skills, and tools they need to recognize, report, prevent, and/or properly address hazards, potential violations of the law, and retaliation. </a:t>
            </a:r>
            <a:endParaRPr lang="en-US" altLang="en-US" dirty="0" smtClean="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dirty="0" smtClean="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For</a:t>
            </a:r>
            <a:r>
              <a:rPr lang="en-US" b="1" baseline="0" dirty="0" smtClean="0">
                <a:solidFill>
                  <a:schemeClr val="tx1"/>
                </a:solidFill>
                <a:latin typeface="Times New Roman" panose="02020603050405020304" pitchFamily="18" charset="0"/>
                <a:cs typeface="Times New Roman" panose="02020603050405020304" pitchFamily="18" charset="0"/>
              </a:rPr>
              <a:t> employees</a:t>
            </a:r>
            <a:r>
              <a:rPr lang="en-US" baseline="0" dirty="0" smtClean="0">
                <a:solidFill>
                  <a:schemeClr val="tx1"/>
                </a:solidFill>
                <a:latin typeface="Times New Roman" panose="02020603050405020304" pitchFamily="18" charset="0"/>
                <a:cs typeface="Times New Roman" panose="02020603050405020304" pitchFamily="18" charset="0"/>
              </a:rPr>
              <a:t>:</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Define retaliation.  What is it?  Retaliation occurs when a person with authority takes an adverse action, such as firing or demoting, because the employee engaged in an activity protected by law, such as raising a concern about workplace safety.    Employees must understand what retaliation is.</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Summarize relevant e</a:t>
            </a:r>
            <a:r>
              <a:rPr lang="en-US" dirty="0"/>
              <a:t>mployees’ rights and obligations as well as statutory rights to be protected from retaliation for reporting potential violations.</a:t>
            </a:r>
          </a:p>
          <a:p>
            <a:pPr marL="638367" lvl="1" indent="-174100">
              <a:buFont typeface="Wingdings" panose="05000000000000000000" pitchFamily="2" charset="2"/>
              <a:buChar char="Ø"/>
            </a:pPr>
            <a:r>
              <a:rPr lang="en-US" baseline="0" dirty="0" smtClean="0">
                <a:solidFill>
                  <a:schemeClr val="tx1"/>
                </a:solidFill>
                <a:latin typeface="Times New Roman" panose="02020603050405020304" pitchFamily="18" charset="0"/>
                <a:cs typeface="Times New Roman" panose="02020603050405020304" pitchFamily="18" charset="0"/>
              </a:rPr>
              <a:t>Take a look at the </a:t>
            </a:r>
            <a:r>
              <a:rPr lang="en-US" i="1" baseline="0" dirty="0" smtClean="0">
                <a:solidFill>
                  <a:schemeClr val="tx1"/>
                </a:solidFill>
                <a:latin typeface="Times New Roman" panose="02020603050405020304" pitchFamily="18" charset="0"/>
                <a:cs typeface="Times New Roman" panose="02020603050405020304" pitchFamily="18" charset="0"/>
              </a:rPr>
              <a:t>Whistleblower Statutes Desk Aid</a:t>
            </a:r>
            <a:r>
              <a:rPr lang="en-US" baseline="0" dirty="0" smtClean="0">
                <a:solidFill>
                  <a:schemeClr val="tx1"/>
                </a:solidFill>
                <a:latin typeface="Times New Roman" panose="02020603050405020304" pitchFamily="18" charset="0"/>
                <a:cs typeface="Times New Roman" panose="02020603050405020304" pitchFamily="18" charset="0"/>
              </a:rPr>
              <a:t>.  There are 22 different statutes.  Choose the ones most relevant to your business.  For example, if you are a toy manufacturer, then the Occupational Safety and Health Act and the Consumer Product Safety Improvement Act probably apply to the workers in your business.   Whistleblowers who report violations of these laws are protected from retaliation.</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Describe how your anti-retaliation program works.</a:t>
            </a:r>
            <a:endParaRPr lang="en-US" dirty="0"/>
          </a:p>
          <a:p>
            <a:pPr marL="638367" lvl="1" indent="-174100">
              <a:buFont typeface="Wingdings" panose="05000000000000000000" pitchFamily="2" charset="2"/>
              <a:buChar char="Ø"/>
            </a:pPr>
            <a:r>
              <a:rPr lang="en-US" dirty="0"/>
              <a:t>Explain the elements of the employer’s anti-retaliation program, including roles and responsibilities, how to report concerns internally and externally, options for confidential or anonymous reporting, and how to elevate a concern internally when supervisors or others do not respond. </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174100" indent="-174100">
              <a:buFont typeface="Arial" panose="020B0604020202020204" pitchFamily="34" charset="0"/>
              <a:buChar char="•"/>
            </a:pPr>
            <a:r>
              <a:rPr lang="en-US" baseline="0" dirty="0" smtClean="0">
                <a:solidFill>
                  <a:schemeClr val="tx1"/>
                </a:solidFill>
                <a:latin typeface="Times New Roman" panose="02020603050405020304" pitchFamily="18" charset="0"/>
                <a:cs typeface="Times New Roman" panose="02020603050405020304" pitchFamily="18" charset="0"/>
              </a:rPr>
              <a:t>Emphasize you commitment to the anti-retaliation program.</a:t>
            </a:r>
          </a:p>
          <a:p>
            <a:pPr marL="638367" lvl="1" indent="-174100">
              <a:buFont typeface="Wingdings" panose="05000000000000000000" pitchFamily="2" charset="2"/>
              <a:buChar char="Ø"/>
            </a:pPr>
            <a:r>
              <a:rPr lang="en-US" dirty="0"/>
              <a:t>Explain the employer’s commitment to creating an organizational culture of complying with the law, addressing concerns from all members of the workforce about potential hazards and violations of the law, and complying with its code of ethics, including prohibitions on retaliation. </a:t>
            </a:r>
          </a:p>
          <a:p>
            <a:pPr marL="638367" lvl="1" indent="-174100">
              <a:buFont typeface="Wingdings" panose="05000000000000000000" pitchFamily="2" charset="2"/>
              <a:buChar char="Ø"/>
            </a:pPr>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1C3997B-9D7A-4282-B350-8AD68E73AC63}" type="slidenum">
              <a:rPr lang="en-US" smtClean="0"/>
              <a:pPr>
                <a:defRPr/>
              </a:pPr>
              <a:t>9</a:t>
            </a:fld>
            <a:endParaRPr lang="en-US"/>
          </a:p>
        </p:txBody>
      </p:sp>
    </p:spTree>
    <p:extLst>
      <p:ext uri="{BB962C8B-B14F-4D97-AF65-F5344CB8AC3E}">
        <p14:creationId xmlns:p14="http://schemas.microsoft.com/office/powerpoint/2010/main" val="127016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55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9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209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15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880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5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36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056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0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66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973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0"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i="0" u="none">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www.osha.gov/html/RAmap.html" TargetMode="External"/><Relationship Id="rId4" Type="http://schemas.openxmlformats.org/officeDocument/2006/relationships/hyperlink" Target="http://www.whistleblowers.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36.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6" Type="http://schemas.openxmlformats.org/officeDocument/2006/relationships/image" Target="../media/image2.svg"/><Relationship Id="rId3" Type="http://schemas.openxmlformats.org/officeDocument/2006/relationships/notesSlide" Target="../notesSlides/notesSlide8.xml"/><Relationship Id="rId21" Type="http://schemas.openxmlformats.org/officeDocument/2006/relationships/image" Target="../media/image166.svg"/><Relationship Id="rId25"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24" Type="http://schemas.openxmlformats.org/officeDocument/2006/relationships/image" Target="../media/image4.svg"/><Relationship Id="rId5" Type="http://schemas.microsoft.com/office/2007/relationships/hdphoto" Target="../media/hdphoto1.wdp"/><Relationship Id="rId23" Type="http://schemas.microsoft.com/office/2007/relationships/hdphoto" Target="../media/hdphoto2.wdp"/><Relationship Id="rId28" Type="http://schemas.openxmlformats.org/officeDocument/2006/relationships/image" Target="../media/image16.png"/><Relationship Id="rId4" Type="http://schemas.openxmlformats.org/officeDocument/2006/relationships/image" Target="../media/image12.png"/><Relationship Id="rId22" Type="http://schemas.openxmlformats.org/officeDocument/2006/relationships/image" Target="../media/image13.png"/><Relationship Id="rId27"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095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Box 1"/>
          <p:cNvSpPr txBox="1">
            <a:spLocks noChangeArrowheads="1"/>
          </p:cNvSpPr>
          <p:nvPr/>
        </p:nvSpPr>
        <p:spPr bwMode="auto">
          <a:xfrm>
            <a:off x="1955799" y="6054723"/>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latin typeface="Arial Black" pitchFamily="34" charset="0"/>
              </a:rPr>
              <a:t>Whistleblower Protection Program</a:t>
            </a:r>
          </a:p>
        </p:txBody>
      </p:sp>
      <p:sp>
        <p:nvSpPr>
          <p:cNvPr id="2053" name="TextBox 2"/>
          <p:cNvSpPr txBox="1">
            <a:spLocks noChangeArrowheads="1"/>
          </p:cNvSpPr>
          <p:nvPr/>
        </p:nvSpPr>
        <p:spPr bwMode="auto">
          <a:xfrm>
            <a:off x="794748" y="2459504"/>
            <a:ext cx="75545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dirty="0" smtClean="0">
                <a:latin typeface="Arial Black" pitchFamily="34" charset="0"/>
                <a:cs typeface="Times New Roman" pitchFamily="18" charset="0"/>
              </a:rPr>
              <a:t>Recommended Practices for Anti-Retaliation Programs</a:t>
            </a:r>
            <a:endParaRPr lang="en-US" altLang="en-US" sz="2800" dirty="0">
              <a:latin typeface="Times New Roman" pitchFamily="18" charset="0"/>
              <a:cs typeface="Times New Roman" pitchFamily="18" charset="0"/>
            </a:endParaRPr>
          </a:p>
        </p:txBody>
      </p:sp>
      <p:pic>
        <p:nvPicPr>
          <p:cNvPr id="7" name="Picture 2" descr="P:\working\prezi &amp; other graphics\OSHA logos and graphics\OSHA_GPUB_BW®_ill [Converte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2447" b="22056"/>
          <a:stretch/>
        </p:blipFill>
        <p:spPr bwMode="auto">
          <a:xfrm>
            <a:off x="457200" y="6104117"/>
            <a:ext cx="1396999" cy="4250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evron 10"/>
          <p:cNvSpPr/>
          <p:nvPr/>
        </p:nvSpPr>
        <p:spPr>
          <a:xfrm>
            <a:off x="381000" y="1066800"/>
            <a:ext cx="2743200" cy="1447800"/>
          </a:xfrm>
          <a:custGeom>
            <a:avLst/>
            <a:gdLst>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723900 w 3265025"/>
              <a:gd name="connsiteY5" fmla="*/ 723900 h 1447800"/>
              <a:gd name="connsiteX6" fmla="*/ 0 w 3265025"/>
              <a:gd name="connsiteY6" fmla="*/ 0 h 1447800"/>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16534 w 3265025"/>
              <a:gd name="connsiteY5" fmla="*/ 689394 h 1447800"/>
              <a:gd name="connsiteX6" fmla="*/ 0 w 3265025"/>
              <a:gd name="connsiteY6" fmla="*/ 0 h 1447800"/>
              <a:gd name="connsiteX0" fmla="*/ 9346 w 3274371"/>
              <a:gd name="connsiteY0" fmla="*/ 0 h 1447800"/>
              <a:gd name="connsiteX1" fmla="*/ 2550471 w 3274371"/>
              <a:gd name="connsiteY1" fmla="*/ 0 h 1447800"/>
              <a:gd name="connsiteX2" fmla="*/ 3274371 w 3274371"/>
              <a:gd name="connsiteY2" fmla="*/ 723900 h 1447800"/>
              <a:gd name="connsiteX3" fmla="*/ 2550471 w 3274371"/>
              <a:gd name="connsiteY3" fmla="*/ 1447800 h 1447800"/>
              <a:gd name="connsiteX4" fmla="*/ 9346 w 3274371"/>
              <a:gd name="connsiteY4" fmla="*/ 1447800 h 1447800"/>
              <a:gd name="connsiteX5" fmla="*/ 0 w 3274371"/>
              <a:gd name="connsiteY5" fmla="*/ 689394 h 1447800"/>
              <a:gd name="connsiteX6" fmla="*/ 9346 w 3274371"/>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371" h="1447800">
                <a:moveTo>
                  <a:pt x="9346" y="0"/>
                </a:moveTo>
                <a:lnTo>
                  <a:pt x="2550471" y="0"/>
                </a:lnTo>
                <a:lnTo>
                  <a:pt x="3274371" y="723900"/>
                </a:lnTo>
                <a:lnTo>
                  <a:pt x="2550471" y="1447800"/>
                </a:lnTo>
                <a:lnTo>
                  <a:pt x="9346" y="1447800"/>
                </a:lnTo>
                <a:lnTo>
                  <a:pt x="0" y="689394"/>
                </a:lnTo>
                <a:lnTo>
                  <a:pt x="9346" y="0"/>
                </a:lnTo>
                <a:close/>
              </a:path>
            </a:pathLst>
          </a:custGeom>
          <a:solidFill>
            <a:schemeClr val="bg1"/>
          </a:solidFill>
          <a:ln w="76200">
            <a:solidFill>
              <a:srgbClr val="92B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Diffuse conflict</a:t>
            </a:r>
            <a:endParaRPr lang="en-US" sz="2000" b="1" dirty="0">
              <a:solidFill>
                <a:schemeClr val="tx1"/>
              </a:solidFill>
            </a:endParaRPr>
          </a:p>
        </p:txBody>
      </p:sp>
      <p:sp>
        <p:nvSpPr>
          <p:cNvPr id="12" name="Chevron 10"/>
          <p:cNvSpPr/>
          <p:nvPr/>
        </p:nvSpPr>
        <p:spPr>
          <a:xfrm>
            <a:off x="381000" y="2667000"/>
            <a:ext cx="2743200" cy="1447800"/>
          </a:xfrm>
          <a:custGeom>
            <a:avLst/>
            <a:gdLst>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723900 w 3265025"/>
              <a:gd name="connsiteY5" fmla="*/ 723900 h 1447800"/>
              <a:gd name="connsiteX6" fmla="*/ 0 w 3265025"/>
              <a:gd name="connsiteY6" fmla="*/ 0 h 1447800"/>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16534 w 3265025"/>
              <a:gd name="connsiteY5" fmla="*/ 689394 h 1447800"/>
              <a:gd name="connsiteX6" fmla="*/ 0 w 3265025"/>
              <a:gd name="connsiteY6" fmla="*/ 0 h 1447800"/>
              <a:gd name="connsiteX0" fmla="*/ 9346 w 3274371"/>
              <a:gd name="connsiteY0" fmla="*/ 0 h 1447800"/>
              <a:gd name="connsiteX1" fmla="*/ 2550471 w 3274371"/>
              <a:gd name="connsiteY1" fmla="*/ 0 h 1447800"/>
              <a:gd name="connsiteX2" fmla="*/ 3274371 w 3274371"/>
              <a:gd name="connsiteY2" fmla="*/ 723900 h 1447800"/>
              <a:gd name="connsiteX3" fmla="*/ 2550471 w 3274371"/>
              <a:gd name="connsiteY3" fmla="*/ 1447800 h 1447800"/>
              <a:gd name="connsiteX4" fmla="*/ 9346 w 3274371"/>
              <a:gd name="connsiteY4" fmla="*/ 1447800 h 1447800"/>
              <a:gd name="connsiteX5" fmla="*/ 0 w 3274371"/>
              <a:gd name="connsiteY5" fmla="*/ 689394 h 1447800"/>
              <a:gd name="connsiteX6" fmla="*/ 9346 w 3274371"/>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371" h="1447800">
                <a:moveTo>
                  <a:pt x="9346" y="0"/>
                </a:moveTo>
                <a:lnTo>
                  <a:pt x="2550471" y="0"/>
                </a:lnTo>
                <a:lnTo>
                  <a:pt x="3274371" y="723900"/>
                </a:lnTo>
                <a:lnTo>
                  <a:pt x="2550471" y="1447800"/>
                </a:lnTo>
                <a:lnTo>
                  <a:pt x="9346" y="1447800"/>
                </a:lnTo>
                <a:lnTo>
                  <a:pt x="0" y="689394"/>
                </a:lnTo>
                <a:lnTo>
                  <a:pt x="9346" y="0"/>
                </a:lnTo>
                <a:close/>
              </a:path>
            </a:pathLst>
          </a:custGeom>
          <a:solidFill>
            <a:schemeClr val="bg1"/>
          </a:solidFill>
          <a:ln w="76200">
            <a:solidFill>
              <a:srgbClr val="92B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Respond appropriately</a:t>
            </a:r>
            <a:endParaRPr lang="en-US" sz="2000" b="1" dirty="0">
              <a:solidFill>
                <a:schemeClr val="tx1"/>
              </a:solidFill>
            </a:endParaRPr>
          </a:p>
        </p:txBody>
      </p:sp>
      <p:sp>
        <p:nvSpPr>
          <p:cNvPr id="14" name="Chevron 10"/>
          <p:cNvSpPr/>
          <p:nvPr/>
        </p:nvSpPr>
        <p:spPr>
          <a:xfrm>
            <a:off x="381000" y="4267200"/>
            <a:ext cx="2743200" cy="1447800"/>
          </a:xfrm>
          <a:custGeom>
            <a:avLst/>
            <a:gdLst>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723900 w 3265025"/>
              <a:gd name="connsiteY5" fmla="*/ 723900 h 1447800"/>
              <a:gd name="connsiteX6" fmla="*/ 0 w 3265025"/>
              <a:gd name="connsiteY6" fmla="*/ 0 h 1447800"/>
              <a:gd name="connsiteX0" fmla="*/ 0 w 3265025"/>
              <a:gd name="connsiteY0" fmla="*/ 0 h 1447800"/>
              <a:gd name="connsiteX1" fmla="*/ 2541125 w 3265025"/>
              <a:gd name="connsiteY1" fmla="*/ 0 h 1447800"/>
              <a:gd name="connsiteX2" fmla="*/ 3265025 w 3265025"/>
              <a:gd name="connsiteY2" fmla="*/ 723900 h 1447800"/>
              <a:gd name="connsiteX3" fmla="*/ 2541125 w 3265025"/>
              <a:gd name="connsiteY3" fmla="*/ 1447800 h 1447800"/>
              <a:gd name="connsiteX4" fmla="*/ 0 w 3265025"/>
              <a:gd name="connsiteY4" fmla="*/ 1447800 h 1447800"/>
              <a:gd name="connsiteX5" fmla="*/ 16534 w 3265025"/>
              <a:gd name="connsiteY5" fmla="*/ 689394 h 1447800"/>
              <a:gd name="connsiteX6" fmla="*/ 0 w 3265025"/>
              <a:gd name="connsiteY6" fmla="*/ 0 h 1447800"/>
              <a:gd name="connsiteX0" fmla="*/ 9346 w 3274371"/>
              <a:gd name="connsiteY0" fmla="*/ 0 h 1447800"/>
              <a:gd name="connsiteX1" fmla="*/ 2550471 w 3274371"/>
              <a:gd name="connsiteY1" fmla="*/ 0 h 1447800"/>
              <a:gd name="connsiteX2" fmla="*/ 3274371 w 3274371"/>
              <a:gd name="connsiteY2" fmla="*/ 723900 h 1447800"/>
              <a:gd name="connsiteX3" fmla="*/ 2550471 w 3274371"/>
              <a:gd name="connsiteY3" fmla="*/ 1447800 h 1447800"/>
              <a:gd name="connsiteX4" fmla="*/ 9346 w 3274371"/>
              <a:gd name="connsiteY4" fmla="*/ 1447800 h 1447800"/>
              <a:gd name="connsiteX5" fmla="*/ 0 w 3274371"/>
              <a:gd name="connsiteY5" fmla="*/ 689394 h 1447800"/>
              <a:gd name="connsiteX6" fmla="*/ 9346 w 3274371"/>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371" h="1447800">
                <a:moveTo>
                  <a:pt x="9346" y="0"/>
                </a:moveTo>
                <a:lnTo>
                  <a:pt x="2550471" y="0"/>
                </a:lnTo>
                <a:lnTo>
                  <a:pt x="3274371" y="723900"/>
                </a:lnTo>
                <a:lnTo>
                  <a:pt x="2550471" y="1447800"/>
                </a:lnTo>
                <a:lnTo>
                  <a:pt x="9346" y="1447800"/>
                </a:lnTo>
                <a:lnTo>
                  <a:pt x="0" y="689394"/>
                </a:lnTo>
                <a:lnTo>
                  <a:pt x="9346" y="0"/>
                </a:lnTo>
                <a:close/>
              </a:path>
            </a:pathLst>
          </a:custGeom>
          <a:solidFill>
            <a:schemeClr val="bg1"/>
          </a:solidFill>
          <a:ln w="76200">
            <a:solidFill>
              <a:srgbClr val="92B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Clarify consequences</a:t>
            </a:r>
            <a:endParaRPr lang="en-US" sz="2000" b="1" dirty="0">
              <a:solidFill>
                <a:schemeClr val="tx1"/>
              </a:solidFill>
            </a:endParaRPr>
          </a:p>
        </p:txBody>
      </p:sp>
      <p:pic>
        <p:nvPicPr>
          <p:cNvPr id="3074" name="Picture 38"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4709160"/>
            <a:ext cx="2002536" cy="197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1061049"/>
            <a:ext cx="3302000" cy="4953000"/>
          </a:xfrm>
          <a:prstGeom prst="rect">
            <a:avLst/>
          </a:prstGeom>
        </p:spPr>
      </p:pic>
      <p:sp>
        <p:nvSpPr>
          <p:cNvPr id="9" name="Title 1"/>
          <p:cNvSpPr>
            <a:spLocks noGrp="1"/>
          </p:cNvSpPr>
          <p:nvPr>
            <p:ph type="title"/>
          </p:nvPr>
        </p:nvSpPr>
        <p:spPr>
          <a:xfrm>
            <a:off x="2952750" y="156165"/>
            <a:ext cx="3238500" cy="685800"/>
          </a:xfrm>
        </p:spPr>
        <p:txBody>
          <a:bodyPr/>
          <a:lstStyle/>
          <a:p>
            <a:pPr algn="l"/>
            <a:r>
              <a:rPr lang="en-US" sz="3200" dirty="0" smtClean="0">
                <a:solidFill>
                  <a:schemeClr val="tx1"/>
                </a:solidFill>
                <a:latin typeface="+mn-lt"/>
              </a:rPr>
              <a:t>Train Managers</a:t>
            </a:r>
            <a:endParaRPr lang="en-US" sz="3200" dirty="0">
              <a:solidFill>
                <a:schemeClr val="tx1"/>
              </a:solidFill>
              <a:latin typeface="+mn-lt"/>
            </a:endParaRPr>
          </a:p>
        </p:txBody>
      </p:sp>
    </p:spTree>
    <p:extLst>
      <p:ext uri="{BB962C8B-B14F-4D97-AF65-F5344CB8AC3E}">
        <p14:creationId xmlns:p14="http://schemas.microsoft.com/office/powerpoint/2010/main" val="1191782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1295401"/>
            <a:ext cx="6629400" cy="3962399"/>
            <a:chOff x="457200" y="1295401"/>
            <a:chExt cx="6629400" cy="3962399"/>
          </a:xfrm>
        </p:grpSpPr>
        <p:sp>
          <p:nvSpPr>
            <p:cNvPr id="4" name="Rectangle 3"/>
            <p:cNvSpPr/>
            <p:nvPr/>
          </p:nvSpPr>
          <p:spPr>
            <a:xfrm>
              <a:off x="457200" y="1295401"/>
              <a:ext cx="6629400" cy="1981199"/>
            </a:xfrm>
            <a:prstGeom prst="rect">
              <a:avLst/>
            </a:prstGeom>
            <a:noFill/>
            <a:ln w="57150">
              <a:solidFill>
                <a:srgbClr val="B77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 y="3276601"/>
              <a:ext cx="6629400" cy="1981199"/>
            </a:xfrm>
            <a:prstGeom prst="rect">
              <a:avLst/>
            </a:prstGeom>
            <a:noFill/>
            <a:ln w="57150">
              <a:solidFill>
                <a:srgbClr val="B77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3079" y="1346441"/>
              <a:ext cx="2495412" cy="3886200"/>
            </a:xfrm>
            <a:prstGeom prst="rect">
              <a:avLst/>
            </a:prstGeom>
          </p:spPr>
        </p:pic>
        <p:sp>
          <p:nvSpPr>
            <p:cNvPr id="6" name="TextBox 5"/>
            <p:cNvSpPr txBox="1"/>
            <p:nvPr/>
          </p:nvSpPr>
          <p:spPr>
            <a:xfrm>
              <a:off x="3657600" y="1993613"/>
              <a:ext cx="2162772" cy="584775"/>
            </a:xfrm>
            <a:prstGeom prst="rect">
              <a:avLst/>
            </a:prstGeom>
            <a:noFill/>
          </p:spPr>
          <p:txBody>
            <a:bodyPr wrap="none" rtlCol="0">
              <a:spAutoFit/>
            </a:bodyPr>
            <a:lstStyle/>
            <a:p>
              <a:r>
                <a:rPr lang="en-US" sz="3200" b="1" dirty="0" smtClean="0">
                  <a:latin typeface="Garamond" panose="02020404030301010803" pitchFamily="18" charset="0"/>
                </a:rPr>
                <a:t>Monitoring</a:t>
              </a:r>
              <a:endParaRPr lang="en-US" sz="3200" b="1" dirty="0">
                <a:latin typeface="Garamond" panose="02020404030301010803" pitchFamily="18" charset="0"/>
              </a:endParaRPr>
            </a:p>
          </p:txBody>
        </p:sp>
        <p:sp>
          <p:nvSpPr>
            <p:cNvPr id="15" name="TextBox 14"/>
            <p:cNvSpPr txBox="1"/>
            <p:nvPr/>
          </p:nvSpPr>
          <p:spPr>
            <a:xfrm>
              <a:off x="3657600" y="3974813"/>
              <a:ext cx="1713931" cy="584775"/>
            </a:xfrm>
            <a:prstGeom prst="rect">
              <a:avLst/>
            </a:prstGeom>
            <a:noFill/>
          </p:spPr>
          <p:txBody>
            <a:bodyPr wrap="none" rtlCol="0">
              <a:spAutoFit/>
            </a:bodyPr>
            <a:lstStyle/>
            <a:p>
              <a:r>
                <a:rPr lang="en-US" sz="3200" b="1" dirty="0" smtClean="0">
                  <a:latin typeface="Garamond" panose="02020404030301010803" pitchFamily="18" charset="0"/>
                </a:rPr>
                <a:t>Auditing</a:t>
              </a:r>
              <a:endParaRPr lang="en-US" sz="3200" b="1" dirty="0">
                <a:latin typeface="Garamond" panose="02020404030301010803" pitchFamily="18" charset="0"/>
              </a:endParaRPr>
            </a:p>
          </p:txBody>
        </p:sp>
      </p:grpSp>
      <p:pic>
        <p:nvPicPr>
          <p:cNvPr id="2050" name="Picture 39"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709160"/>
            <a:ext cx="2002536" cy="19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609850" y="156165"/>
            <a:ext cx="3924300" cy="685800"/>
          </a:xfrm>
        </p:spPr>
        <p:txBody>
          <a:bodyPr/>
          <a:lstStyle/>
          <a:p>
            <a:pPr algn="l"/>
            <a:r>
              <a:rPr lang="en-US" sz="3200" dirty="0" smtClean="0">
                <a:solidFill>
                  <a:schemeClr val="tx1"/>
                </a:solidFill>
                <a:latin typeface="+mn-lt"/>
              </a:rPr>
              <a:t>Program Oversight</a:t>
            </a:r>
            <a:endParaRPr lang="en-US" sz="3200" dirty="0">
              <a:solidFill>
                <a:schemeClr val="tx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62300" y="3002360"/>
            <a:ext cx="2819400" cy="853281"/>
          </a:xfrm>
        </p:spPr>
        <p:txBody>
          <a:bodyPr/>
          <a:lstStyle/>
          <a:p>
            <a:pPr algn="l" eaLnBrk="1" hangingPunct="1"/>
            <a:r>
              <a:rPr lang="en-US" altLang="en-US" dirty="0" smtClean="0">
                <a:solidFill>
                  <a:schemeClr val="tx1"/>
                </a:solidFill>
              </a:rPr>
              <a:t>Scenario</a:t>
            </a:r>
          </a:p>
        </p:txBody>
      </p:sp>
    </p:spTree>
    <p:extLst>
      <p:ext uri="{BB962C8B-B14F-4D97-AF65-F5344CB8AC3E}">
        <p14:creationId xmlns:p14="http://schemas.microsoft.com/office/powerpoint/2010/main" val="214218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latin typeface="Garamond" panose="02020404030301010803" pitchFamily="18" charset="0"/>
              </a:rPr>
              <a:t>Question 1</a:t>
            </a:r>
            <a:r>
              <a:rPr lang="en-US" dirty="0">
                <a:latin typeface="Garamond" panose="02020404030301010803" pitchFamily="18" charset="0"/>
              </a:rPr>
              <a:t>:  Did Alicia </a:t>
            </a:r>
            <a:r>
              <a:rPr lang="en-US" dirty="0" err="1">
                <a:latin typeface="Garamond" panose="02020404030301010803" pitchFamily="18" charset="0"/>
              </a:rPr>
              <a:t>Olmedo</a:t>
            </a:r>
            <a:r>
              <a:rPr lang="en-US" dirty="0">
                <a:latin typeface="Garamond" panose="02020404030301010803" pitchFamily="18" charset="0"/>
              </a:rPr>
              <a:t> raise a concern that was protected by any law administered by OSHA’s Whistleblower </a:t>
            </a:r>
            <a:r>
              <a:rPr lang="en-US" dirty="0" smtClean="0">
                <a:latin typeface="Garamond" panose="02020404030301010803" pitchFamily="18" charset="0"/>
              </a:rPr>
              <a:t>Protection </a:t>
            </a:r>
            <a:r>
              <a:rPr lang="en-US" dirty="0">
                <a:latin typeface="Garamond" panose="02020404030301010803" pitchFamily="18" charset="0"/>
              </a:rPr>
              <a:t>Program</a:t>
            </a:r>
            <a:r>
              <a:rPr lang="en-US" dirty="0" smtClean="0">
                <a:latin typeface="Garamond" panose="02020404030301010803" pitchFamily="18" charset="0"/>
              </a:rPr>
              <a:t>?</a:t>
            </a:r>
          </a:p>
          <a:p>
            <a:pPr marL="0" indent="0">
              <a:buNone/>
            </a:pPr>
            <a:endParaRPr lang="en-US" dirty="0">
              <a:latin typeface="Garamond" panose="02020404030301010803" pitchFamily="18" charset="0"/>
            </a:endParaRPr>
          </a:p>
          <a:p>
            <a:pPr marL="0" indent="0">
              <a:buNone/>
            </a:pPr>
            <a:r>
              <a:rPr lang="en-US" b="1" dirty="0">
                <a:latin typeface="Garamond" panose="02020404030301010803" pitchFamily="18" charset="0"/>
              </a:rPr>
              <a:t>Question 2:</a:t>
            </a:r>
            <a:r>
              <a:rPr lang="en-US" dirty="0">
                <a:latin typeface="Garamond" panose="02020404030301010803" pitchFamily="18" charset="0"/>
              </a:rPr>
              <a:t> Did anyone at Alicia’s worksite retaliate against her?  If yes, name the retaliatory action.</a:t>
            </a:r>
          </a:p>
          <a:p>
            <a:pPr marL="0" indent="0">
              <a:buNone/>
            </a:pPr>
            <a:endParaRPr lang="en-US" dirty="0"/>
          </a:p>
        </p:txBody>
      </p:sp>
      <p:sp>
        <p:nvSpPr>
          <p:cNvPr id="5" name="Title 1"/>
          <p:cNvSpPr>
            <a:spLocks noGrp="1"/>
          </p:cNvSpPr>
          <p:nvPr>
            <p:ph type="title"/>
          </p:nvPr>
        </p:nvSpPr>
        <p:spPr>
          <a:xfrm>
            <a:off x="2533650" y="156165"/>
            <a:ext cx="4076700" cy="685800"/>
          </a:xfrm>
        </p:spPr>
        <p:txBody>
          <a:bodyPr/>
          <a:lstStyle/>
          <a:p>
            <a:pPr algn="l"/>
            <a:r>
              <a:rPr lang="en-US" sz="3200" dirty="0" smtClean="0">
                <a:solidFill>
                  <a:schemeClr val="tx1"/>
                </a:solidFill>
                <a:latin typeface="+mn-lt"/>
              </a:rPr>
              <a:t>Scenario Questions</a:t>
            </a:r>
            <a:endParaRPr lang="en-US" sz="3200" dirty="0">
              <a:solidFill>
                <a:schemeClr val="tx1"/>
              </a:solidFill>
              <a:latin typeface="+mn-lt"/>
            </a:endParaRPr>
          </a:p>
        </p:txBody>
      </p:sp>
    </p:spTree>
    <p:extLst>
      <p:ext uri="{BB962C8B-B14F-4D97-AF65-F5344CB8AC3E}">
        <p14:creationId xmlns:p14="http://schemas.microsoft.com/office/powerpoint/2010/main" val="371869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latin typeface="Garamond" panose="02020404030301010803" pitchFamily="18" charset="0"/>
              </a:rPr>
              <a:t>Question 3:</a:t>
            </a:r>
            <a:r>
              <a:rPr lang="en-US" dirty="0">
                <a:latin typeface="Garamond" panose="02020404030301010803" pitchFamily="18" charset="0"/>
              </a:rPr>
              <a:t> Do you think this company had a culture that valued employees’ concerns</a:t>
            </a:r>
            <a:r>
              <a:rPr lang="en-US" dirty="0" smtClean="0">
                <a:latin typeface="Garamond" panose="02020404030301010803" pitchFamily="18" charset="0"/>
              </a:rPr>
              <a:t>?</a:t>
            </a:r>
          </a:p>
          <a:p>
            <a:pPr marL="0" indent="0">
              <a:buNone/>
            </a:pPr>
            <a:endParaRPr lang="en-US" dirty="0">
              <a:latin typeface="Garamond" panose="02020404030301010803" pitchFamily="18" charset="0"/>
            </a:endParaRPr>
          </a:p>
          <a:p>
            <a:pPr marL="0" indent="0">
              <a:buNone/>
            </a:pPr>
            <a:r>
              <a:rPr lang="en-US" b="1" dirty="0">
                <a:latin typeface="Garamond" panose="02020404030301010803" pitchFamily="18" charset="0"/>
              </a:rPr>
              <a:t>Question 4:</a:t>
            </a:r>
            <a:r>
              <a:rPr lang="en-US" dirty="0">
                <a:latin typeface="Garamond" panose="02020404030301010803" pitchFamily="18" charset="0"/>
              </a:rPr>
              <a:t> If this company wanted to create an environment where retaliation is not tolerated, what can they do?</a:t>
            </a:r>
          </a:p>
          <a:p>
            <a:pPr marL="0" indent="0">
              <a:buNone/>
            </a:pPr>
            <a:endParaRPr lang="en-US" dirty="0"/>
          </a:p>
          <a:p>
            <a:endParaRPr lang="en-US" dirty="0"/>
          </a:p>
        </p:txBody>
      </p:sp>
      <p:sp>
        <p:nvSpPr>
          <p:cNvPr id="5" name="Title 1"/>
          <p:cNvSpPr>
            <a:spLocks noGrp="1"/>
          </p:cNvSpPr>
          <p:nvPr>
            <p:ph type="title"/>
          </p:nvPr>
        </p:nvSpPr>
        <p:spPr>
          <a:xfrm>
            <a:off x="2571750" y="156165"/>
            <a:ext cx="4000500" cy="685800"/>
          </a:xfrm>
        </p:spPr>
        <p:txBody>
          <a:bodyPr/>
          <a:lstStyle/>
          <a:p>
            <a:pPr algn="l"/>
            <a:r>
              <a:rPr lang="en-US" sz="3200" dirty="0" smtClean="0">
                <a:solidFill>
                  <a:schemeClr val="tx1"/>
                </a:solidFill>
                <a:latin typeface="+mn-lt"/>
              </a:rPr>
              <a:t>Scenario Questions</a:t>
            </a:r>
            <a:endParaRPr lang="en-US" sz="3200" dirty="0">
              <a:solidFill>
                <a:schemeClr val="tx1"/>
              </a:solidFill>
              <a:latin typeface="+mn-lt"/>
            </a:endParaRPr>
          </a:p>
        </p:txBody>
      </p:sp>
    </p:spTree>
    <p:extLst>
      <p:ext uri="{BB962C8B-B14F-4D97-AF65-F5344CB8AC3E}">
        <p14:creationId xmlns:p14="http://schemas.microsoft.com/office/powerpoint/2010/main" val="984678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867399"/>
          </a:xfrm>
        </p:spPr>
        <p:txBody>
          <a:bodyPr/>
          <a:lstStyle/>
          <a:p>
            <a:pPr>
              <a:spcBef>
                <a:spcPts val="0"/>
              </a:spcBef>
              <a:defRPr/>
            </a:pPr>
            <a:r>
              <a:rPr lang="en-US" dirty="0" smtClean="0">
                <a:latin typeface="Garamond" panose="02020404030301010803" pitchFamily="18" charset="0"/>
              </a:rPr>
              <a:t>Recommended Practices for Anti-Retaliation Programs</a:t>
            </a:r>
          </a:p>
          <a:p>
            <a:pPr>
              <a:lnSpc>
                <a:spcPct val="150000"/>
              </a:lnSpc>
              <a:spcBef>
                <a:spcPts val="0"/>
              </a:spcBef>
              <a:defRPr/>
            </a:pPr>
            <a:r>
              <a:rPr lang="en-US" dirty="0" smtClean="0">
                <a:latin typeface="Garamond" panose="02020404030301010803" pitchFamily="18" charset="0"/>
              </a:rPr>
              <a:t>Whistleblower Statutes Desk Aid</a:t>
            </a:r>
          </a:p>
          <a:p>
            <a:pPr>
              <a:lnSpc>
                <a:spcPct val="150000"/>
              </a:lnSpc>
              <a:spcBef>
                <a:spcPts val="0"/>
              </a:spcBef>
              <a:defRPr/>
            </a:pPr>
            <a:r>
              <a:rPr lang="en-US" dirty="0" smtClean="0">
                <a:latin typeface="Garamond" panose="02020404030301010803" pitchFamily="18" charset="0"/>
                <a:hlinkClick r:id="rId4"/>
              </a:rPr>
              <a:t>www.whistleblowers.gov</a:t>
            </a:r>
            <a:endParaRPr lang="en-US" dirty="0" smtClean="0">
              <a:latin typeface="Garamond" panose="02020404030301010803" pitchFamily="18" charset="0"/>
            </a:endParaRPr>
          </a:p>
          <a:p>
            <a:pPr marL="0" indent="0">
              <a:spcBef>
                <a:spcPts val="1200"/>
              </a:spcBef>
              <a:buNone/>
              <a:defRPr/>
            </a:pPr>
            <a:r>
              <a:rPr lang="en-US" dirty="0" smtClean="0">
                <a:latin typeface="Garamond" panose="02020404030301010803" pitchFamily="18" charset="0"/>
              </a:rPr>
              <a:t>Questions? Call the Directorate of Whistleblower Protection Programs in Washington, DC at (202) 693-2199 </a:t>
            </a:r>
          </a:p>
          <a:p>
            <a:pPr marL="0" indent="0">
              <a:spcBef>
                <a:spcPts val="1200"/>
              </a:spcBef>
              <a:buNone/>
              <a:defRPr/>
            </a:pPr>
            <a:r>
              <a:rPr lang="en-US" sz="3200" dirty="0" smtClean="0">
                <a:latin typeface="Garamond" panose="02020404030301010803" pitchFamily="18" charset="0"/>
              </a:rPr>
              <a:t>Call 1-800-321-OSHA (6742) </a:t>
            </a:r>
            <a:r>
              <a:rPr lang="en-US" sz="3200" dirty="0">
                <a:latin typeface="Garamond" panose="02020404030301010803" pitchFamily="18" charset="0"/>
              </a:rPr>
              <a:t>or </a:t>
            </a:r>
            <a:r>
              <a:rPr lang="en-US" sz="3200" dirty="0" smtClean="0">
                <a:latin typeface="Garamond" panose="02020404030301010803" pitchFamily="18" charset="0"/>
              </a:rPr>
              <a:t>visit  </a:t>
            </a:r>
            <a:r>
              <a:rPr lang="en-US" sz="3200" dirty="0" smtClean="0">
                <a:latin typeface="Garamond" panose="02020404030301010803" pitchFamily="18" charset="0"/>
                <a:hlinkClick r:id="rId5"/>
              </a:rPr>
              <a:t>www.osha.gov/html/RAmap.html</a:t>
            </a:r>
            <a:r>
              <a:rPr lang="en-US" sz="3200" dirty="0" smtClean="0">
                <a:latin typeface="Garamond" panose="02020404030301010803" pitchFamily="18" charset="0"/>
              </a:rPr>
              <a:t> to reach a local OSHA office</a:t>
            </a:r>
          </a:p>
          <a:p>
            <a:pPr marL="0" indent="0">
              <a:spcBef>
                <a:spcPts val="1200"/>
              </a:spcBef>
              <a:buNone/>
              <a:defRPr/>
            </a:pPr>
            <a:r>
              <a:rPr lang="en-US" dirty="0">
                <a:latin typeface="Garamond" panose="02020404030301010803" pitchFamily="18" charset="0"/>
              </a:rPr>
              <a:t>	</a:t>
            </a:r>
            <a:r>
              <a:rPr lang="en-US" dirty="0" smtClean="0">
                <a:latin typeface="Garamond" panose="02020404030301010803" pitchFamily="18" charset="0"/>
              </a:rPr>
              <a:t>	</a:t>
            </a:r>
            <a:endParaRPr lang="en-US" dirty="0">
              <a:latin typeface="Garamond" panose="02020404030301010803" pitchFamily="18" charset="0"/>
            </a:endParaRPr>
          </a:p>
        </p:txBody>
      </p:sp>
      <p:sp>
        <p:nvSpPr>
          <p:cNvPr id="5" name="Title 1"/>
          <p:cNvSpPr>
            <a:spLocks noGrp="1"/>
          </p:cNvSpPr>
          <p:nvPr>
            <p:ph type="title"/>
          </p:nvPr>
        </p:nvSpPr>
        <p:spPr>
          <a:xfrm>
            <a:off x="3409950" y="156165"/>
            <a:ext cx="2324100" cy="685800"/>
          </a:xfrm>
        </p:spPr>
        <p:txBody>
          <a:bodyPr/>
          <a:lstStyle/>
          <a:p>
            <a:pPr algn="l"/>
            <a:r>
              <a:rPr lang="en-US" sz="3200" dirty="0" smtClean="0">
                <a:solidFill>
                  <a:schemeClr val="tx1"/>
                </a:solidFill>
                <a:latin typeface="+mn-lt"/>
              </a:rPr>
              <a:t>Resources</a:t>
            </a:r>
            <a:endParaRPr lang="en-US" sz="3200" dirty="0">
              <a:solidFill>
                <a:schemeClr val="tx1"/>
              </a:solidFill>
              <a:latin typeface="+mn-lt"/>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6165"/>
            <a:ext cx="8610600" cy="685800"/>
          </a:xfrm>
        </p:spPr>
        <p:txBody>
          <a:bodyPr/>
          <a:lstStyle/>
          <a:p>
            <a:pPr algn="l"/>
            <a:r>
              <a:rPr lang="en-US" sz="3200" dirty="0" smtClean="0">
                <a:solidFill>
                  <a:schemeClr val="tx1"/>
                </a:solidFill>
                <a:latin typeface="+mn-lt"/>
              </a:rPr>
              <a:t>OSHA’s Whistleblower Protection Program</a:t>
            </a:r>
            <a:endParaRPr lang="en-US" sz="3200" dirty="0">
              <a:solidFill>
                <a:schemeClr val="tx1"/>
              </a:solidFill>
              <a:latin typeface="+mn-lt"/>
            </a:endParaRPr>
          </a:p>
        </p:txBody>
      </p:sp>
      <p:sp>
        <p:nvSpPr>
          <p:cNvPr id="8" name="TextBox 7"/>
          <p:cNvSpPr txBox="1"/>
          <p:nvPr/>
        </p:nvSpPr>
        <p:spPr>
          <a:xfrm>
            <a:off x="5029200" y="1729770"/>
            <a:ext cx="3009900" cy="1077218"/>
          </a:xfrm>
          <a:prstGeom prst="rect">
            <a:avLst/>
          </a:prstGeom>
          <a:noFill/>
          <a:ln w="38100">
            <a:solidFill>
              <a:schemeClr val="accent6"/>
            </a:solidFill>
          </a:ln>
        </p:spPr>
        <p:txBody>
          <a:bodyPr wrap="square" rtlCol="0">
            <a:spAutoFit/>
          </a:bodyPr>
          <a:lstStyle/>
          <a:p>
            <a:r>
              <a:rPr lang="en-US" sz="3200" b="1" dirty="0" smtClean="0">
                <a:latin typeface="Garamond" panose="02020404030301010803" pitchFamily="18" charset="0"/>
              </a:rPr>
              <a:t>If worker raises a concern</a:t>
            </a:r>
            <a:endParaRPr lang="en-US" sz="3200" b="1" dirty="0">
              <a:latin typeface="Garamond" panose="02020404030301010803" pitchFamily="18" charset="0"/>
            </a:endParaRPr>
          </a:p>
        </p:txBody>
      </p:sp>
      <p:sp>
        <p:nvSpPr>
          <p:cNvPr id="12" name="TextBox 11"/>
          <p:cNvSpPr txBox="1"/>
          <p:nvPr/>
        </p:nvSpPr>
        <p:spPr>
          <a:xfrm>
            <a:off x="5638801" y="4038600"/>
            <a:ext cx="1689414" cy="1077218"/>
          </a:xfrm>
          <a:prstGeom prst="rect">
            <a:avLst/>
          </a:prstGeom>
          <a:solidFill>
            <a:schemeClr val="accent3"/>
          </a:solidFill>
          <a:ln w="38100">
            <a:solidFill>
              <a:schemeClr val="accent6"/>
            </a:solidFill>
          </a:ln>
        </p:spPr>
        <p:txBody>
          <a:bodyPr wrap="square" rtlCol="0" anchor="ctr">
            <a:spAutoFit/>
          </a:bodyPr>
          <a:lstStyle/>
          <a:p>
            <a:r>
              <a:rPr lang="en-US" sz="3200" b="1" dirty="0" smtClean="0">
                <a:latin typeface="Garamond" panose="02020404030301010803" pitchFamily="18" charset="0"/>
              </a:rPr>
              <a:t>Cannot</a:t>
            </a:r>
          </a:p>
          <a:p>
            <a:r>
              <a:rPr lang="en-US" sz="3200" b="1" dirty="0">
                <a:latin typeface="Garamond" panose="02020404030301010803" pitchFamily="18" charset="0"/>
              </a:rPr>
              <a:t>r</a:t>
            </a:r>
            <a:r>
              <a:rPr lang="en-US" sz="3200" b="1" dirty="0" smtClean="0">
                <a:latin typeface="Garamond" panose="02020404030301010803" pitchFamily="18" charset="0"/>
              </a:rPr>
              <a:t>etaliate</a:t>
            </a:r>
            <a:endParaRPr lang="en-US" sz="3200" b="1" dirty="0">
              <a:latin typeface="Garamond" panose="02020404030301010803" pitchFamily="18"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14167" t="16242" r="41667"/>
          <a:stretch/>
        </p:blipFill>
        <p:spPr>
          <a:xfrm>
            <a:off x="1905000" y="1791658"/>
            <a:ext cx="2590800" cy="3274685"/>
          </a:xfrm>
          <a:prstGeom prst="rect">
            <a:avLst/>
          </a:prstGeom>
        </p:spPr>
      </p:pic>
      <p:sp>
        <p:nvSpPr>
          <p:cNvPr id="6" name="Down Arrow 5"/>
          <p:cNvSpPr/>
          <p:nvPr/>
        </p:nvSpPr>
        <p:spPr>
          <a:xfrm>
            <a:off x="6248400" y="3162300"/>
            <a:ext cx="457200" cy="5334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608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33128" y="1153180"/>
            <a:ext cx="4877745"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Preventing retaliation is …..</a:t>
            </a:r>
            <a:endParaRPr lang="en-US" sz="2800" b="1" dirty="0">
              <a:latin typeface="Calibri" panose="020F0502020204030204" pitchFamily="34" charset="0"/>
              <a:cs typeface="Calibri" panose="020F0502020204030204" pitchFamily="34" charset="0"/>
            </a:endParaRPr>
          </a:p>
        </p:txBody>
      </p:sp>
      <p:grpSp>
        <p:nvGrpSpPr>
          <p:cNvPr id="23" name="Group 22"/>
          <p:cNvGrpSpPr/>
          <p:nvPr/>
        </p:nvGrpSpPr>
        <p:grpSpPr>
          <a:xfrm>
            <a:off x="1141561" y="1905000"/>
            <a:ext cx="6860875" cy="4089609"/>
            <a:chOff x="1141561" y="1752600"/>
            <a:chExt cx="6860875" cy="4089609"/>
          </a:xfrm>
        </p:grpSpPr>
        <p:sp>
          <p:nvSpPr>
            <p:cNvPr id="18" name="Rectangle 17"/>
            <p:cNvSpPr/>
            <p:nvPr/>
          </p:nvSpPr>
          <p:spPr>
            <a:xfrm>
              <a:off x="1141561" y="1752600"/>
              <a:ext cx="6860875" cy="4089609"/>
            </a:xfrm>
            <a:prstGeom prst="rect">
              <a:avLst/>
            </a:prstGeom>
            <a:ln w="381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Wo</a:t>
              </a: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 t="12797" r="52445" b="36969"/>
            <a:stretch/>
          </p:blipFill>
          <p:spPr>
            <a:xfrm>
              <a:off x="1141561" y="1752600"/>
              <a:ext cx="3277974" cy="2035882"/>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47555" t="12797" r="465" b="36969"/>
            <a:stretch/>
          </p:blipFill>
          <p:spPr>
            <a:xfrm>
              <a:off x="4419535" y="3806327"/>
              <a:ext cx="3582901" cy="2035882"/>
            </a:xfrm>
            <a:prstGeom prst="rect">
              <a:avLst/>
            </a:prstGeom>
          </p:spPr>
        </p:pic>
        <p:sp>
          <p:nvSpPr>
            <p:cNvPr id="22" name="TextBox 21"/>
            <p:cNvSpPr txBox="1"/>
            <p:nvPr/>
          </p:nvSpPr>
          <p:spPr>
            <a:xfrm>
              <a:off x="4707272" y="2508149"/>
              <a:ext cx="3007426"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g</a:t>
              </a:r>
              <a:r>
                <a:rPr lang="en-US" sz="3200" dirty="0" smtClean="0">
                  <a:latin typeface="Calibri" panose="020F0502020204030204" pitchFamily="34" charset="0"/>
                  <a:cs typeface="Calibri" panose="020F0502020204030204" pitchFamily="34" charset="0"/>
                </a:rPr>
                <a:t>ood for workers</a:t>
              </a:r>
              <a:endParaRPr lang="en-US" sz="3200" dirty="0">
                <a:latin typeface="Calibri" panose="020F0502020204030204" pitchFamily="34" charset="0"/>
                <a:cs typeface="Calibri" panose="020F0502020204030204" pitchFamily="34" charset="0"/>
              </a:endParaRPr>
            </a:p>
          </p:txBody>
        </p:sp>
        <p:sp>
          <p:nvSpPr>
            <p:cNvPr id="24" name="TextBox 23"/>
            <p:cNvSpPr txBox="1"/>
            <p:nvPr/>
          </p:nvSpPr>
          <p:spPr>
            <a:xfrm>
              <a:off x="1219200" y="4562658"/>
              <a:ext cx="3114763"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g</a:t>
              </a:r>
              <a:r>
                <a:rPr lang="en-US" sz="3200" dirty="0" smtClean="0">
                  <a:latin typeface="Calibri" panose="020F0502020204030204" pitchFamily="34" charset="0"/>
                  <a:cs typeface="Calibri" panose="020F0502020204030204" pitchFamily="34" charset="0"/>
                </a:rPr>
                <a:t>ood for business</a:t>
              </a:r>
              <a:endParaRPr lang="en-US" sz="3200" dirty="0">
                <a:latin typeface="Calibri" panose="020F0502020204030204" pitchFamily="34" charset="0"/>
                <a:cs typeface="Calibri" panose="020F0502020204030204" pitchFamily="34" charset="0"/>
              </a:endParaRPr>
            </a:p>
          </p:txBody>
        </p:sp>
      </p:grpSp>
      <p:sp>
        <p:nvSpPr>
          <p:cNvPr id="11" name="Title 1"/>
          <p:cNvSpPr>
            <a:spLocks noGrp="1"/>
          </p:cNvSpPr>
          <p:nvPr>
            <p:ph type="title"/>
          </p:nvPr>
        </p:nvSpPr>
        <p:spPr>
          <a:xfrm>
            <a:off x="1504950" y="156165"/>
            <a:ext cx="6134100" cy="685800"/>
          </a:xfrm>
        </p:spPr>
        <p:txBody>
          <a:bodyPr/>
          <a:lstStyle/>
          <a:p>
            <a:pPr algn="l"/>
            <a:r>
              <a:rPr lang="en-US" sz="3200" dirty="0" smtClean="0">
                <a:solidFill>
                  <a:schemeClr val="tx1"/>
                </a:solidFill>
                <a:latin typeface="+mn-lt"/>
              </a:rPr>
              <a:t>Why recommended practices?</a:t>
            </a:r>
            <a:endParaRPr lang="en-US" sz="3200" dirty="0">
              <a:solidFill>
                <a:schemeClr val="tx1"/>
              </a:solidFill>
              <a:latin typeface="+mn-l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08460764"/>
              </p:ext>
            </p:extLst>
          </p:nvPr>
        </p:nvGraphicFramePr>
        <p:xfrm>
          <a:off x="1066800" y="1066800"/>
          <a:ext cx="69723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828800" y="1137621"/>
            <a:ext cx="5486400" cy="5034579"/>
          </a:xfrm>
          <a:prstGeom prst="rect">
            <a:avLst/>
          </a:prstGeom>
        </p:spPr>
      </p:pic>
      <p:sp>
        <p:nvSpPr>
          <p:cNvPr id="6" name="Title 1"/>
          <p:cNvSpPr>
            <a:spLocks noGrp="1"/>
          </p:cNvSpPr>
          <p:nvPr>
            <p:ph type="title"/>
          </p:nvPr>
        </p:nvSpPr>
        <p:spPr>
          <a:xfrm>
            <a:off x="3105150" y="156165"/>
            <a:ext cx="2933700" cy="685800"/>
          </a:xfrm>
        </p:spPr>
        <p:txBody>
          <a:bodyPr/>
          <a:lstStyle/>
          <a:p>
            <a:pPr algn="l"/>
            <a:r>
              <a:rPr lang="en-US" sz="3200" dirty="0" smtClean="0">
                <a:solidFill>
                  <a:schemeClr val="tx1"/>
                </a:solidFill>
                <a:latin typeface="+mn-lt"/>
              </a:rPr>
              <a:t>Key Elements</a:t>
            </a:r>
            <a:endParaRPr lang="en-US" sz="3200" dirty="0">
              <a:solidFill>
                <a:schemeClr val="tx1"/>
              </a:solidFill>
              <a:latin typeface="+mn-l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1143000"/>
            <a:ext cx="4960845" cy="4431983"/>
          </a:xfrm>
          <a:prstGeom prst="rect">
            <a:avLst/>
          </a:prstGeom>
          <a:noFill/>
        </p:spPr>
        <p:txBody>
          <a:bodyPr wrap="none" rtlCol="0">
            <a:spAutoFit/>
          </a:bodyPr>
          <a:lstStyle/>
          <a:p>
            <a:pPr>
              <a:lnSpc>
                <a:spcPct val="200000"/>
              </a:lnSpc>
            </a:pPr>
            <a:r>
              <a:rPr lang="en-US" sz="3600" b="1" dirty="0" smtClean="0">
                <a:latin typeface="Garamond" panose="02020404030301010803" pitchFamily="18" charset="0"/>
              </a:rPr>
              <a:t>Implement system</a:t>
            </a:r>
          </a:p>
          <a:p>
            <a:pPr marL="914400" lvl="1" indent="-457200">
              <a:lnSpc>
                <a:spcPct val="200000"/>
              </a:lnSpc>
              <a:buFont typeface="Arial" panose="020B0604020202020204" pitchFamily="34" charset="0"/>
              <a:buChar char="•"/>
            </a:pPr>
            <a:r>
              <a:rPr lang="en-US" sz="3200" b="1" dirty="0" smtClean="0">
                <a:latin typeface="Garamond" panose="02020404030301010803" pitchFamily="18" charset="0"/>
              </a:rPr>
              <a:t>Ensure confidentiality</a:t>
            </a:r>
          </a:p>
          <a:p>
            <a:pPr marL="914400" lvl="1" indent="-457200">
              <a:lnSpc>
                <a:spcPct val="200000"/>
              </a:lnSpc>
              <a:buFont typeface="Arial" panose="020B0604020202020204" pitchFamily="34" charset="0"/>
              <a:buChar char="•"/>
            </a:pPr>
            <a:r>
              <a:rPr lang="en-US" sz="3200" b="1" dirty="0" smtClean="0">
                <a:latin typeface="Garamond" panose="02020404030301010803" pitchFamily="18" charset="0"/>
              </a:rPr>
              <a:t>Enforce requirements</a:t>
            </a:r>
          </a:p>
          <a:p>
            <a:pPr marL="914400" lvl="1" indent="-457200">
              <a:lnSpc>
                <a:spcPct val="200000"/>
              </a:lnSpc>
              <a:buFont typeface="Arial" panose="020B0604020202020204" pitchFamily="34" charset="0"/>
              <a:buChar char="•"/>
            </a:pPr>
            <a:r>
              <a:rPr lang="en-US" sz="3200" b="1" dirty="0" smtClean="0">
                <a:latin typeface="Garamond" panose="02020404030301010803" pitchFamily="18" charset="0"/>
              </a:rPr>
              <a:t>Evaluate program</a:t>
            </a:r>
          </a:p>
          <a:p>
            <a:endParaRPr lang="en-US" dirty="0">
              <a:latin typeface="Garamond" panose="02020404030301010803" pitchFamily="18" charset="0"/>
            </a:endParaRPr>
          </a:p>
        </p:txBody>
      </p:sp>
      <p:pic>
        <p:nvPicPr>
          <p:cNvPr id="1026" name="Picture 28"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709160"/>
            <a:ext cx="2002536" cy="20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2" descr="Key">
            <a:extLst>
              <a:ext uri="{FF2B5EF4-FFF2-40B4-BE49-F238E27FC236}">
                <a16:creationId xmlns:a16="http://schemas.microsoft.com/office/drawing/2014/main" xmlns="" id="{3542354E-48B2-0A45-B50C-275755590DB0}"/>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xmlns="" r:embed="rId6"/>
              </a:ext>
            </a:extLst>
          </a:blip>
          <a:stretch>
            <a:fillRect/>
          </a:stretch>
        </p:blipFill>
        <p:spPr>
          <a:xfrm rot="3762359">
            <a:off x="55683" y="1820328"/>
            <a:ext cx="2954215" cy="2954215"/>
          </a:xfrm>
          <a:prstGeom prst="rect">
            <a:avLst/>
          </a:prstGeom>
        </p:spPr>
      </p:pic>
      <p:sp>
        <p:nvSpPr>
          <p:cNvPr id="8" name="Title 1"/>
          <p:cNvSpPr>
            <a:spLocks noGrp="1"/>
          </p:cNvSpPr>
          <p:nvPr>
            <p:ph type="title"/>
          </p:nvPr>
        </p:nvSpPr>
        <p:spPr>
          <a:xfrm>
            <a:off x="1924050" y="156165"/>
            <a:ext cx="5295900" cy="685800"/>
          </a:xfrm>
        </p:spPr>
        <p:txBody>
          <a:bodyPr/>
          <a:lstStyle/>
          <a:p>
            <a:pPr algn="l"/>
            <a:r>
              <a:rPr lang="en-US" sz="3200" dirty="0" smtClean="0">
                <a:solidFill>
                  <a:schemeClr val="tx1"/>
                </a:solidFill>
                <a:latin typeface="+mn-lt"/>
              </a:rPr>
              <a:t>Management Commitment</a:t>
            </a:r>
            <a:endParaRPr lang="en-US" sz="3200" dirty="0">
              <a:solidFill>
                <a:schemeClr val="tx1"/>
              </a:solidFill>
              <a:latin typeface="+mn-lt"/>
            </a:endParaRPr>
          </a:p>
        </p:txBody>
      </p:sp>
    </p:spTree>
    <p:custDataLst>
      <p:tags r:id="rId1"/>
    </p:custDataLst>
    <p:extLst>
      <p:ext uri="{BB962C8B-B14F-4D97-AF65-F5344CB8AC3E}">
        <p14:creationId xmlns:p14="http://schemas.microsoft.com/office/powerpoint/2010/main" val="265756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8"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709160"/>
            <a:ext cx="2002536" cy="20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52400" y="1066800"/>
            <a:ext cx="8610600" cy="5029200"/>
            <a:chOff x="152400" y="1066800"/>
            <a:chExt cx="8610600" cy="5029200"/>
          </a:xfrm>
        </p:grpSpPr>
        <p:sp>
          <p:nvSpPr>
            <p:cNvPr id="3" name="Rectangle 2"/>
            <p:cNvSpPr/>
            <p:nvPr/>
          </p:nvSpPr>
          <p:spPr>
            <a:xfrm>
              <a:off x="152400" y="1066800"/>
              <a:ext cx="8382000" cy="5029200"/>
            </a:xfrm>
            <a:prstGeom prst="rect">
              <a:avLst/>
            </a:prstGeom>
            <a:noFill/>
          </p:spPr>
        </p:sp>
        <p:sp>
          <p:nvSpPr>
            <p:cNvPr id="4" name="Freeform 3"/>
            <p:cNvSpPr/>
            <p:nvPr/>
          </p:nvSpPr>
          <p:spPr>
            <a:xfrm>
              <a:off x="1924050" y="4792174"/>
              <a:ext cx="4552950" cy="1049666"/>
            </a:xfrm>
            <a:custGeom>
              <a:avLst/>
              <a:gdLst>
                <a:gd name="connsiteX0" fmla="*/ 0 w 4114795"/>
                <a:gd name="connsiteY0" fmla="*/ 0 h 1049666"/>
                <a:gd name="connsiteX1" fmla="*/ 4114795 w 4114795"/>
                <a:gd name="connsiteY1" fmla="*/ 0 h 1049666"/>
                <a:gd name="connsiteX2" fmla="*/ 4114795 w 4114795"/>
                <a:gd name="connsiteY2" fmla="*/ 1049666 h 1049666"/>
                <a:gd name="connsiteX3" fmla="*/ 0 w 4114795"/>
                <a:gd name="connsiteY3" fmla="*/ 1049666 h 1049666"/>
                <a:gd name="connsiteX4" fmla="*/ 0 w 4114795"/>
                <a:gd name="connsiteY4" fmla="*/ 0 h 104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795" h="1049666">
                  <a:moveTo>
                    <a:pt x="0" y="0"/>
                  </a:moveTo>
                  <a:lnTo>
                    <a:pt x="4114795" y="0"/>
                  </a:lnTo>
                  <a:lnTo>
                    <a:pt x="4114795" y="1049666"/>
                  </a:lnTo>
                  <a:lnTo>
                    <a:pt x="0" y="1049666"/>
                  </a:lnTo>
                  <a:lnTo>
                    <a:pt x="0" y="0"/>
                  </a:lnTo>
                  <a:close/>
                </a:path>
              </a:pathLst>
            </a:custGeom>
            <a:noFill/>
            <a:ln w="38100">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Anti-retaliation system</a:t>
              </a:r>
              <a:endParaRPr lang="en-US" sz="3200" b="1" kern="1200" dirty="0">
                <a:solidFill>
                  <a:schemeClr val="tx1"/>
                </a:solidFill>
              </a:endParaRPr>
            </a:p>
          </p:txBody>
        </p:sp>
        <p:sp>
          <p:nvSpPr>
            <p:cNvPr id="8" name="Left Arrow 7"/>
            <p:cNvSpPr/>
            <p:nvPr/>
          </p:nvSpPr>
          <p:spPr>
            <a:xfrm rot="12869569">
              <a:off x="1681650" y="3861864"/>
              <a:ext cx="2026592" cy="644994"/>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Freeform 8"/>
            <p:cNvSpPr/>
            <p:nvPr/>
          </p:nvSpPr>
          <p:spPr>
            <a:xfrm>
              <a:off x="228599" y="2581280"/>
              <a:ext cx="3262384" cy="2058496"/>
            </a:xfrm>
            <a:custGeom>
              <a:avLst/>
              <a:gdLst>
                <a:gd name="connsiteX0" fmla="*/ 0 w 3262384"/>
                <a:gd name="connsiteY0" fmla="*/ 1029248 h 2058496"/>
                <a:gd name="connsiteX1" fmla="*/ 1631192 w 3262384"/>
                <a:gd name="connsiteY1" fmla="*/ 0 h 2058496"/>
                <a:gd name="connsiteX2" fmla="*/ 3262384 w 3262384"/>
                <a:gd name="connsiteY2" fmla="*/ 1029248 h 2058496"/>
                <a:gd name="connsiteX3" fmla="*/ 1631192 w 3262384"/>
                <a:gd name="connsiteY3" fmla="*/ 2058496 h 2058496"/>
                <a:gd name="connsiteX4" fmla="*/ 0 w 3262384"/>
                <a:gd name="connsiteY4" fmla="*/ 1029248 h 20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384" h="2058496">
                  <a:moveTo>
                    <a:pt x="0" y="1029248"/>
                  </a:moveTo>
                  <a:cubicBezTo>
                    <a:pt x="0" y="460810"/>
                    <a:pt x="730310" y="0"/>
                    <a:pt x="1631192" y="0"/>
                  </a:cubicBezTo>
                  <a:cubicBezTo>
                    <a:pt x="2532074" y="0"/>
                    <a:pt x="3262384" y="460810"/>
                    <a:pt x="3262384" y="1029248"/>
                  </a:cubicBezTo>
                  <a:cubicBezTo>
                    <a:pt x="3262384" y="1597686"/>
                    <a:pt x="2532074" y="2058496"/>
                    <a:pt x="1631192" y="2058496"/>
                  </a:cubicBezTo>
                  <a:cubicBezTo>
                    <a:pt x="730310" y="2058496"/>
                    <a:pt x="0" y="1597686"/>
                    <a:pt x="0" y="1029248"/>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1105" tIns="354800" rIns="531105" bIns="354800" numCol="1" spcCol="1270" anchor="ctr" anchorCtr="0">
              <a:noAutofit/>
            </a:bodyPr>
            <a:lstStyle/>
            <a:p>
              <a:pPr lvl="0" algn="ctr" defTabSz="1244600">
                <a:lnSpc>
                  <a:spcPct val="90000"/>
                </a:lnSpc>
                <a:spcBef>
                  <a:spcPct val="0"/>
                </a:spcBef>
                <a:spcAft>
                  <a:spcPct val="35000"/>
                </a:spcAft>
              </a:pPr>
              <a:r>
                <a:rPr lang="en-US" sz="3200" b="1" kern="1200" dirty="0" smtClean="0">
                  <a:latin typeface="Garamond" panose="02020404030301010803" pitchFamily="18" charset="0"/>
                </a:rPr>
                <a:t>Lead by example</a:t>
              </a:r>
              <a:endParaRPr lang="en-US" sz="3200" b="1" kern="1200" dirty="0">
                <a:latin typeface="Garamond" panose="02020404030301010803" pitchFamily="18" charset="0"/>
              </a:endParaRPr>
            </a:p>
          </p:txBody>
        </p:sp>
        <p:sp>
          <p:nvSpPr>
            <p:cNvPr id="10" name="Left Arrow 9"/>
            <p:cNvSpPr/>
            <p:nvPr/>
          </p:nvSpPr>
          <p:spPr>
            <a:xfrm rot="16200000">
              <a:off x="3174184" y="3164362"/>
              <a:ext cx="2338431" cy="644994"/>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Freeform 10"/>
            <p:cNvSpPr/>
            <p:nvPr/>
          </p:nvSpPr>
          <p:spPr>
            <a:xfrm>
              <a:off x="2712207" y="1288395"/>
              <a:ext cx="3262384" cy="2058496"/>
            </a:xfrm>
            <a:custGeom>
              <a:avLst/>
              <a:gdLst>
                <a:gd name="connsiteX0" fmla="*/ 0 w 3262384"/>
                <a:gd name="connsiteY0" fmla="*/ 1029248 h 2058496"/>
                <a:gd name="connsiteX1" fmla="*/ 1631192 w 3262384"/>
                <a:gd name="connsiteY1" fmla="*/ 0 h 2058496"/>
                <a:gd name="connsiteX2" fmla="*/ 3262384 w 3262384"/>
                <a:gd name="connsiteY2" fmla="*/ 1029248 h 2058496"/>
                <a:gd name="connsiteX3" fmla="*/ 1631192 w 3262384"/>
                <a:gd name="connsiteY3" fmla="*/ 2058496 h 2058496"/>
                <a:gd name="connsiteX4" fmla="*/ 0 w 3262384"/>
                <a:gd name="connsiteY4" fmla="*/ 1029248 h 20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384" h="2058496">
                  <a:moveTo>
                    <a:pt x="0" y="1029248"/>
                  </a:moveTo>
                  <a:cubicBezTo>
                    <a:pt x="0" y="460810"/>
                    <a:pt x="730310" y="0"/>
                    <a:pt x="1631192" y="0"/>
                  </a:cubicBezTo>
                  <a:cubicBezTo>
                    <a:pt x="2532074" y="0"/>
                    <a:pt x="3262384" y="460810"/>
                    <a:pt x="3262384" y="1029248"/>
                  </a:cubicBezTo>
                  <a:cubicBezTo>
                    <a:pt x="3262384" y="1597686"/>
                    <a:pt x="2532074" y="2058496"/>
                    <a:pt x="1631192" y="2058496"/>
                  </a:cubicBezTo>
                  <a:cubicBezTo>
                    <a:pt x="730310" y="2058496"/>
                    <a:pt x="0" y="1597686"/>
                    <a:pt x="0" y="1029248"/>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3485" tIns="347180" rIns="523485" bIns="347180" numCol="1" spcCol="1270" anchor="ctr" anchorCtr="0">
              <a:noAutofit/>
            </a:bodyPr>
            <a:lstStyle/>
            <a:p>
              <a:pPr lvl="0" algn="ctr" defTabSz="1066800">
                <a:lnSpc>
                  <a:spcPct val="90000"/>
                </a:lnSpc>
                <a:spcBef>
                  <a:spcPct val="0"/>
                </a:spcBef>
                <a:spcAft>
                  <a:spcPct val="35000"/>
                </a:spcAft>
              </a:pPr>
              <a:r>
                <a:rPr lang="en-US" sz="3200" b="1" kern="1200" dirty="0" smtClean="0">
                  <a:latin typeface="Garamond" panose="02020404030301010803" pitchFamily="18" charset="0"/>
                </a:rPr>
                <a:t>Back-up words with action</a:t>
              </a:r>
              <a:endParaRPr lang="en-US" sz="3200" b="1" kern="1200" dirty="0">
                <a:latin typeface="Garamond" panose="02020404030301010803" pitchFamily="18" charset="0"/>
              </a:endParaRPr>
            </a:p>
          </p:txBody>
        </p:sp>
        <p:sp>
          <p:nvSpPr>
            <p:cNvPr id="12" name="Left Arrow 11"/>
            <p:cNvSpPr/>
            <p:nvPr/>
          </p:nvSpPr>
          <p:spPr>
            <a:xfrm rot="19530431">
              <a:off x="4978556" y="3861864"/>
              <a:ext cx="2026592" cy="644994"/>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Freeform 12"/>
            <p:cNvSpPr/>
            <p:nvPr/>
          </p:nvSpPr>
          <p:spPr>
            <a:xfrm>
              <a:off x="5195816" y="2581280"/>
              <a:ext cx="3567184" cy="2058496"/>
            </a:xfrm>
            <a:custGeom>
              <a:avLst/>
              <a:gdLst>
                <a:gd name="connsiteX0" fmla="*/ 0 w 3262384"/>
                <a:gd name="connsiteY0" fmla="*/ 1029248 h 2058496"/>
                <a:gd name="connsiteX1" fmla="*/ 1631192 w 3262384"/>
                <a:gd name="connsiteY1" fmla="*/ 0 h 2058496"/>
                <a:gd name="connsiteX2" fmla="*/ 3262384 w 3262384"/>
                <a:gd name="connsiteY2" fmla="*/ 1029248 h 2058496"/>
                <a:gd name="connsiteX3" fmla="*/ 1631192 w 3262384"/>
                <a:gd name="connsiteY3" fmla="*/ 2058496 h 2058496"/>
                <a:gd name="connsiteX4" fmla="*/ 0 w 3262384"/>
                <a:gd name="connsiteY4" fmla="*/ 1029248 h 205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384" h="2058496">
                  <a:moveTo>
                    <a:pt x="0" y="1029248"/>
                  </a:moveTo>
                  <a:cubicBezTo>
                    <a:pt x="0" y="460810"/>
                    <a:pt x="730310" y="0"/>
                    <a:pt x="1631192" y="0"/>
                  </a:cubicBezTo>
                  <a:cubicBezTo>
                    <a:pt x="2532074" y="0"/>
                    <a:pt x="3262384" y="460810"/>
                    <a:pt x="3262384" y="1029248"/>
                  </a:cubicBezTo>
                  <a:cubicBezTo>
                    <a:pt x="3262384" y="1597686"/>
                    <a:pt x="2532074" y="2058496"/>
                    <a:pt x="1631192" y="2058496"/>
                  </a:cubicBezTo>
                  <a:cubicBezTo>
                    <a:pt x="730310" y="2058496"/>
                    <a:pt x="0" y="1597686"/>
                    <a:pt x="0" y="1029248"/>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3485" tIns="347180" rIns="523485" bIns="347180" numCol="1" spcCol="1270" anchor="ctr" anchorCtr="0">
              <a:noAutofit/>
            </a:bodyPr>
            <a:lstStyle/>
            <a:p>
              <a:pPr lvl="0" algn="ctr" defTabSz="1066800">
                <a:lnSpc>
                  <a:spcPct val="90000"/>
                </a:lnSpc>
                <a:spcBef>
                  <a:spcPct val="0"/>
                </a:spcBef>
                <a:spcAft>
                  <a:spcPct val="35000"/>
                </a:spcAft>
              </a:pPr>
              <a:r>
                <a:rPr lang="en-US" sz="3200" b="1" kern="1200" dirty="0" smtClean="0">
                  <a:latin typeface="Garamond" panose="02020404030301010803" pitchFamily="18" charset="0"/>
                </a:rPr>
                <a:t>Accountability</a:t>
              </a:r>
              <a:endParaRPr lang="en-US" sz="3200" b="1" kern="1200" dirty="0">
                <a:latin typeface="Garamond" panose="02020404030301010803" pitchFamily="18" charset="0"/>
              </a:endParaRPr>
            </a:p>
          </p:txBody>
        </p:sp>
      </p:grpSp>
      <p:sp>
        <p:nvSpPr>
          <p:cNvPr id="14" name="Title 1"/>
          <p:cNvSpPr>
            <a:spLocks noGrp="1"/>
          </p:cNvSpPr>
          <p:nvPr>
            <p:ph type="title"/>
          </p:nvPr>
        </p:nvSpPr>
        <p:spPr>
          <a:xfrm>
            <a:off x="1924050" y="156165"/>
            <a:ext cx="5295900" cy="685800"/>
          </a:xfrm>
        </p:spPr>
        <p:txBody>
          <a:bodyPr/>
          <a:lstStyle/>
          <a:p>
            <a:pPr algn="l"/>
            <a:r>
              <a:rPr lang="en-US" sz="3200" dirty="0" smtClean="0">
                <a:solidFill>
                  <a:schemeClr val="tx1"/>
                </a:solidFill>
                <a:latin typeface="+mn-lt"/>
              </a:rPr>
              <a:t>Management Commitment</a:t>
            </a:r>
            <a:endParaRPr lang="en-US" sz="3200" dirty="0">
              <a:solidFill>
                <a:schemeClr val="tx1"/>
              </a:solidFill>
              <a:latin typeface="+mn-lt"/>
            </a:endParaRPr>
          </a:p>
        </p:txBody>
      </p:sp>
    </p:spTree>
    <p:custDataLst>
      <p:tags r:id="rId1"/>
    </p:custDataLst>
    <p:extLst>
      <p:ext uri="{BB962C8B-B14F-4D97-AF65-F5344CB8AC3E}">
        <p14:creationId xmlns:p14="http://schemas.microsoft.com/office/powerpoint/2010/main" val="3962174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712942"/>
            <a:ext cx="1999122" cy="199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143000" y="1049077"/>
            <a:ext cx="5791200" cy="5351723"/>
            <a:chOff x="1143000" y="1049077"/>
            <a:chExt cx="5791200" cy="5351723"/>
          </a:xfrm>
        </p:grpSpPr>
        <p:sp>
          <p:nvSpPr>
            <p:cNvPr id="4" name="TextBox 3"/>
            <p:cNvSpPr txBox="1"/>
            <p:nvPr/>
          </p:nvSpPr>
          <p:spPr>
            <a:xfrm>
              <a:off x="3962400" y="1646164"/>
              <a:ext cx="1279517" cy="584775"/>
            </a:xfrm>
            <a:prstGeom prst="rect">
              <a:avLst/>
            </a:prstGeom>
            <a:noFill/>
          </p:spPr>
          <p:txBody>
            <a:bodyPr wrap="none" rtlCol="0">
              <a:spAutoFit/>
            </a:bodyPr>
            <a:lstStyle/>
            <a:p>
              <a:r>
                <a:rPr lang="en-US" sz="3200" b="1" dirty="0" smtClean="0">
                  <a:latin typeface="Garamond" panose="02020404030301010803" pitchFamily="18" charset="0"/>
                </a:rPr>
                <a:t>Listen</a:t>
              </a:r>
              <a:endParaRPr lang="en-US" sz="3200" b="1" dirty="0">
                <a:latin typeface="Garamond" panose="02020404030301010803" pitchFamily="18" charset="0"/>
              </a:endParaRPr>
            </a:p>
          </p:txBody>
        </p:sp>
        <p:sp>
          <p:nvSpPr>
            <p:cNvPr id="14" name="TextBox 13"/>
            <p:cNvSpPr txBox="1"/>
            <p:nvPr/>
          </p:nvSpPr>
          <p:spPr>
            <a:xfrm>
              <a:off x="3886200" y="3448615"/>
              <a:ext cx="1700081" cy="584775"/>
            </a:xfrm>
            <a:prstGeom prst="rect">
              <a:avLst/>
            </a:prstGeom>
            <a:noFill/>
          </p:spPr>
          <p:txBody>
            <a:bodyPr wrap="none" rtlCol="0">
              <a:spAutoFit/>
            </a:bodyPr>
            <a:lstStyle/>
            <a:p>
              <a:r>
                <a:rPr lang="en-US" sz="3200" b="1" dirty="0" smtClean="0">
                  <a:latin typeface="Garamond" panose="02020404030301010803" pitchFamily="18" charset="0"/>
                </a:rPr>
                <a:t>Evaluate</a:t>
              </a:r>
              <a:endParaRPr lang="en-US" sz="3200" b="1" dirty="0">
                <a:latin typeface="Garamond" panose="02020404030301010803" pitchFamily="18" charset="0"/>
              </a:endParaRPr>
            </a:p>
          </p:txBody>
        </p:sp>
        <p:sp>
          <p:nvSpPr>
            <p:cNvPr id="15" name="TextBox 14"/>
            <p:cNvSpPr txBox="1"/>
            <p:nvPr/>
          </p:nvSpPr>
          <p:spPr>
            <a:xfrm>
              <a:off x="3828938" y="4981342"/>
              <a:ext cx="1722716" cy="1077218"/>
            </a:xfrm>
            <a:prstGeom prst="rect">
              <a:avLst/>
            </a:prstGeom>
            <a:noFill/>
          </p:spPr>
          <p:txBody>
            <a:bodyPr wrap="none" rtlCol="0">
              <a:spAutoFit/>
            </a:bodyPr>
            <a:lstStyle/>
            <a:p>
              <a:r>
                <a:rPr lang="en-US" sz="3200" b="1" dirty="0" smtClean="0">
                  <a:latin typeface="Garamond" panose="02020404030301010803" pitchFamily="18" charset="0"/>
                </a:rPr>
                <a:t>Timely</a:t>
              </a:r>
            </a:p>
            <a:p>
              <a:r>
                <a:rPr lang="en-US" sz="3200" b="1" dirty="0" smtClean="0">
                  <a:latin typeface="Garamond" panose="02020404030301010803" pitchFamily="18" charset="0"/>
                </a:rPr>
                <a:t>Respond</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7370" r="11395" b="59319"/>
            <a:stretch/>
          </p:blipFill>
          <p:spPr>
            <a:xfrm>
              <a:off x="1219200" y="1214651"/>
              <a:ext cx="2179280" cy="144780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0388" t="37337" r="14677" b="27778"/>
            <a:stretch/>
          </p:blipFill>
          <p:spPr>
            <a:xfrm>
              <a:off x="1219200" y="4786579"/>
              <a:ext cx="2176272" cy="1466744"/>
            </a:xfrm>
            <a:prstGeom prst="rect">
              <a:avLst/>
            </a:prstGeom>
          </p:spPr>
        </p:pic>
        <p:pic>
          <p:nvPicPr>
            <p:cNvPr id="7" name="Picture 6"/>
            <p:cNvPicPr preferRelativeResize="0">
              <a:picLocks/>
            </p:cNvPicPr>
            <p:nvPr/>
          </p:nvPicPr>
          <p:blipFill rotWithShape="1">
            <a:blip r:embed="rId7" cstate="print">
              <a:extLst>
                <a:ext uri="{28A0092B-C50C-407E-A947-70E740481C1C}">
                  <a14:useLocalDpi xmlns:a14="http://schemas.microsoft.com/office/drawing/2010/main" val="0"/>
                </a:ext>
              </a:extLst>
            </a:blip>
            <a:srcRect l="24167" t="14445" r="3334"/>
            <a:stretch/>
          </p:blipFill>
          <p:spPr>
            <a:xfrm>
              <a:off x="1219200" y="3018626"/>
              <a:ext cx="2176272" cy="1444752"/>
            </a:xfrm>
            <a:prstGeom prst="rect">
              <a:avLst/>
            </a:prstGeom>
          </p:spPr>
        </p:pic>
        <p:sp>
          <p:nvSpPr>
            <p:cNvPr id="2" name="Rectangle 1"/>
            <p:cNvSpPr/>
            <p:nvPr/>
          </p:nvSpPr>
          <p:spPr>
            <a:xfrm>
              <a:off x="1143000" y="1049077"/>
              <a:ext cx="5791200" cy="17789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2828026"/>
              <a:ext cx="5791200" cy="17789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4621851"/>
              <a:ext cx="5791200" cy="17789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p:cNvSpPr>
            <a:spLocks noGrp="1"/>
          </p:cNvSpPr>
          <p:nvPr>
            <p:ph type="title"/>
          </p:nvPr>
        </p:nvSpPr>
        <p:spPr>
          <a:xfrm>
            <a:off x="647700" y="156165"/>
            <a:ext cx="7848600" cy="685800"/>
          </a:xfrm>
        </p:spPr>
        <p:txBody>
          <a:bodyPr/>
          <a:lstStyle/>
          <a:p>
            <a:pPr algn="l"/>
            <a:r>
              <a:rPr lang="en-US" sz="3200" dirty="0" smtClean="0">
                <a:solidFill>
                  <a:schemeClr val="tx1"/>
                </a:solidFill>
                <a:latin typeface="+mn-lt"/>
              </a:rPr>
              <a:t>Compliance concerns response system</a:t>
            </a:r>
            <a:endParaRPr lang="en-US" sz="3200" dirty="0">
              <a:solidFill>
                <a:schemeClr val="tx1"/>
              </a:solidFill>
              <a:latin typeface="+mn-lt"/>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flipV="1">
            <a:off x="1447802" y="3586382"/>
            <a:ext cx="2514598" cy="60461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826717">
            <a:off x="402388" y="4176376"/>
            <a:ext cx="5556138" cy="584775"/>
          </a:xfrm>
          <a:prstGeom prst="rect">
            <a:avLst/>
          </a:prstGeom>
          <a:noFill/>
        </p:spPr>
        <p:txBody>
          <a:bodyPr wrap="square" rtlCol="0">
            <a:spAutoFit/>
          </a:bodyPr>
          <a:lstStyle/>
          <a:p>
            <a:r>
              <a:rPr lang="en-US" sz="3200" b="1" dirty="0" smtClean="0">
                <a:latin typeface="Garamond" panose="02020404030301010803" pitchFamily="18" charset="0"/>
              </a:rPr>
              <a:t>Independent reporting channel</a:t>
            </a:r>
            <a:endParaRPr lang="en-US" sz="3200" b="1" dirty="0">
              <a:latin typeface="Garamond" panose="02020404030301010803" pitchFamily="18" charset="0"/>
            </a:endParaRPr>
          </a:p>
        </p:txBody>
      </p:sp>
      <p:pic>
        <p:nvPicPr>
          <p:cNvPr id="7" name="Graphic 20" descr="Hierarchy">
            <a:extLst>
              <a:ext uri="{FF2B5EF4-FFF2-40B4-BE49-F238E27FC236}">
                <a16:creationId xmlns:a16="http://schemas.microsoft.com/office/drawing/2014/main" xmlns="" id="{8121B810-3CC1-FC49-826A-9C8906ECBBB7}"/>
              </a:ext>
            </a:extLst>
          </p:cNvPr>
          <p:cNvPicPr>
            <a:picLocks noChangeAspect="1"/>
          </p:cNvPicPr>
          <p:nvPr/>
        </p:nvPicPr>
        <p:blipFill>
          <a:blip r:embed="rId4">
            <a:duotone>
              <a:prstClr val="black"/>
              <a:srgbClr val="F39C5B">
                <a:tint val="45000"/>
                <a:satMod val="400000"/>
              </a:srgbClr>
            </a:duotone>
            <a:extLst>
              <a:ext uri="{BEBA8EAE-BF5A-486C-A8C5-ECC9F3942E4B}">
                <a14:imgProps xmlns:a14="http://schemas.microsoft.com/office/drawing/2010/main">
                  <a14:imgLayer r:embed="rId5">
                    <a14:imgEffect>
                      <a14:artisticPhotocopy/>
                    </a14:imgEffect>
                  </a14:imgLayer>
                </a14:imgProps>
              </a:ext>
              <a:ext uri="{96DAC541-7B7A-43D3-8B79-37D633B846F1}">
                <asvg:svgBlip xmlns:asvg="http://schemas.microsoft.com/office/drawing/2016/SVG/main" xmlns="" r:embed="rId21"/>
              </a:ext>
            </a:extLst>
          </a:blip>
          <a:stretch>
            <a:fillRect/>
          </a:stretch>
        </p:blipFill>
        <p:spPr>
          <a:xfrm>
            <a:off x="2438400" y="865349"/>
            <a:ext cx="3733800" cy="3733800"/>
          </a:xfrm>
          <a:prstGeom prst="rect">
            <a:avLst/>
          </a:prstGeom>
          <a:scene3d>
            <a:camera prst="isometricTopUp"/>
            <a:lightRig rig="threePt" dir="t"/>
          </a:scene3d>
        </p:spPr>
      </p:pic>
      <p:pic>
        <p:nvPicPr>
          <p:cNvPr id="9" name="Graphic 4" descr="Woman">
            <a:extLst>
              <a:ext uri="{FF2B5EF4-FFF2-40B4-BE49-F238E27FC236}">
                <a16:creationId xmlns:a16="http://schemas.microsoft.com/office/drawing/2014/main" xmlns="" id="{B7C0B742-5296-794D-A649-B2D0AE7409E8}"/>
              </a:ext>
            </a:extLst>
          </p:cNvPr>
          <p:cNvPicPr>
            <a:picLocks noChangeAspect="1"/>
          </p:cNvPicPr>
          <p:nvPr/>
        </p:nvPicPr>
        <p:blipFill>
          <a:blip r:embed="rId22">
            <a:duotone>
              <a:prstClr val="black"/>
              <a:srgbClr val="FF5001">
                <a:tint val="45000"/>
                <a:satMod val="400000"/>
              </a:srgbClr>
            </a:duotone>
            <a:extLst>
              <a:ext uri="{BEBA8EAE-BF5A-486C-A8C5-ECC9F3942E4B}">
                <a14:imgProps xmlns:a14="http://schemas.microsoft.com/office/drawing/2010/main">
                  <a14:imgLayer r:embed="rId23">
                    <a14:imgEffect>
                      <a14:artisticPhotocopy trans="29000"/>
                    </a14:imgEffect>
                    <a14:imgEffect>
                      <a14:colorTemperature colorTemp="4700"/>
                    </a14:imgEffect>
                    <a14:imgEffect>
                      <a14:saturation sat="0"/>
                    </a14:imgEffect>
                  </a14:imgLayer>
                </a14:imgProps>
              </a:ext>
              <a:ext uri="{96DAC541-7B7A-43D3-8B79-37D633B846F1}">
                <asvg:svgBlip xmlns:asvg="http://schemas.microsoft.com/office/drawing/2016/SVG/main" xmlns="" r:embed="rId24"/>
              </a:ext>
            </a:extLst>
          </a:blip>
          <a:stretch>
            <a:fillRect/>
          </a:stretch>
        </p:blipFill>
        <p:spPr>
          <a:xfrm>
            <a:off x="635752" y="2315165"/>
            <a:ext cx="1116848" cy="1116848"/>
          </a:xfrm>
          <a:prstGeom prst="rect">
            <a:avLst/>
          </a:prstGeom>
          <a:noFill/>
        </p:spPr>
      </p:pic>
      <p:pic>
        <p:nvPicPr>
          <p:cNvPr id="12" name="Graphic 2" descr="Man">
            <a:extLst>
              <a:ext uri="{FF2B5EF4-FFF2-40B4-BE49-F238E27FC236}">
                <a16:creationId xmlns:a16="http://schemas.microsoft.com/office/drawing/2014/main" xmlns="" id="{F94179F9-9342-C745-A326-F25058C740A4}"/>
              </a:ext>
            </a:extLst>
          </p:cNvPr>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3810000" y="2732249"/>
            <a:ext cx="914400" cy="914400"/>
          </a:xfrm>
          <a:prstGeom prst="rect">
            <a:avLst/>
          </a:prstGeom>
        </p:spPr>
      </p:pic>
      <p:pic>
        <p:nvPicPr>
          <p:cNvPr id="13" name="Graphic 2" descr="Man">
            <a:extLst>
              <a:ext uri="{FF2B5EF4-FFF2-40B4-BE49-F238E27FC236}">
                <a16:creationId xmlns:a16="http://schemas.microsoft.com/office/drawing/2014/main" xmlns="" id="{F94179F9-9342-C745-A326-F25058C740A4}"/>
              </a:ext>
            </a:extLst>
          </p:cNvPr>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4572000" y="2275049"/>
            <a:ext cx="914400" cy="914400"/>
          </a:xfrm>
          <a:prstGeom prst="rect">
            <a:avLst/>
          </a:prstGeom>
        </p:spPr>
      </p:pic>
      <p:pic>
        <p:nvPicPr>
          <p:cNvPr id="14" name="Graphic 2" descr="Man">
            <a:extLst>
              <a:ext uri="{FF2B5EF4-FFF2-40B4-BE49-F238E27FC236}">
                <a16:creationId xmlns:a16="http://schemas.microsoft.com/office/drawing/2014/main" xmlns="" id="{F94179F9-9342-C745-A326-F25058C740A4}"/>
              </a:ext>
            </a:extLst>
          </p:cNvPr>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5366524" y="1883098"/>
            <a:ext cx="914400" cy="914400"/>
          </a:xfrm>
          <a:prstGeom prst="rect">
            <a:avLst/>
          </a:prstGeom>
        </p:spPr>
      </p:pic>
      <p:pic>
        <p:nvPicPr>
          <p:cNvPr id="15" name="Graphic 4" descr="Woman">
            <a:extLst>
              <a:ext uri="{FF2B5EF4-FFF2-40B4-BE49-F238E27FC236}">
                <a16:creationId xmlns:a16="http://schemas.microsoft.com/office/drawing/2014/main" xmlns="" id="{B7C0B742-5296-794D-A649-B2D0AE7409E8}"/>
              </a:ext>
            </a:extLst>
          </p:cNvPr>
          <p:cNvPicPr>
            <a:picLocks noChangeAspect="1"/>
          </p:cNvPicPr>
          <p:nvPr/>
        </p:nvPicPr>
        <p:blipFill>
          <a:blip r:embed="rId27">
            <a:duotone>
              <a:prstClr val="black"/>
              <a:schemeClr val="accent2">
                <a:tint val="45000"/>
                <a:satMod val="400000"/>
              </a:schemeClr>
            </a:duotone>
            <a:extLst>
              <a:ext uri="{BEBA8EAE-BF5A-486C-A8C5-ECC9F3942E4B}">
                <a14:imgProps xmlns:a14="http://schemas.microsoft.com/office/drawing/2010/main">
                  <a14:imgLayer r:embed="rId23">
                    <a14:imgEffect>
                      <a14:artisticPhotocopy trans="29000"/>
                    </a14:imgEffect>
                    <a14:imgEffect>
                      <a14:saturation sat="0"/>
                    </a14:imgEffect>
                  </a14:imgLayer>
                </a14:imgProps>
              </a:ext>
              <a:ext uri="{96DAC541-7B7A-43D3-8B79-37D633B846F1}">
                <asvg:svgBlip xmlns:asvg="http://schemas.microsoft.com/office/drawing/2016/SVG/main" xmlns="" r:embed="rId24"/>
              </a:ext>
            </a:extLst>
          </a:blip>
          <a:stretch>
            <a:fillRect/>
          </a:stretch>
        </p:blipFill>
        <p:spPr>
          <a:xfrm>
            <a:off x="3031778" y="1372945"/>
            <a:ext cx="1014197" cy="1014197"/>
          </a:xfrm>
          <a:prstGeom prst="rect">
            <a:avLst/>
          </a:prstGeom>
        </p:spPr>
      </p:pic>
      <p:pic>
        <p:nvPicPr>
          <p:cNvPr id="1027" name="Picture 34" descr="image004"/>
          <p:cNvPicPr preferRelativeResize="0">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86601" y="4709160"/>
            <a:ext cx="2002536" cy="199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314450" y="156165"/>
            <a:ext cx="6515100" cy="685800"/>
          </a:xfrm>
        </p:spPr>
        <p:txBody>
          <a:bodyPr/>
          <a:lstStyle/>
          <a:p>
            <a:pPr algn="l"/>
            <a:r>
              <a:rPr lang="en-US" sz="3200" dirty="0" smtClean="0">
                <a:solidFill>
                  <a:schemeClr val="tx1"/>
                </a:solidFill>
                <a:latin typeface="+mn-lt"/>
              </a:rPr>
              <a:t>Respond to reports of retaliation</a:t>
            </a:r>
            <a:endParaRPr lang="en-US" sz="3200" dirty="0">
              <a:solidFill>
                <a:schemeClr val="tx1"/>
              </a:solidFill>
              <a:latin typeface="+mn-lt"/>
            </a:endParaRPr>
          </a:p>
        </p:txBody>
      </p:sp>
    </p:spTree>
    <p:custDataLst>
      <p:tags r:id="rId1"/>
    </p:custDataLst>
    <p:extLst>
      <p:ext uri="{BB962C8B-B14F-4D97-AF65-F5344CB8AC3E}">
        <p14:creationId xmlns:p14="http://schemas.microsoft.com/office/powerpoint/2010/main" val="62350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8"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4709160"/>
            <a:ext cx="2002536" cy="197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05200" y="1752600"/>
            <a:ext cx="5018746" cy="2554545"/>
          </a:xfrm>
          <a:prstGeom prst="rect">
            <a:avLst/>
          </a:prstGeom>
          <a:noFill/>
        </p:spPr>
        <p:txBody>
          <a:bodyPr wrap="none" rtlCol="0">
            <a:spAutoFit/>
          </a:bodyPr>
          <a:lstStyle/>
          <a:p>
            <a:pPr marL="457200" indent="-457200">
              <a:buFont typeface="Arial" panose="020B0604020202020204" pitchFamily="34" charset="0"/>
              <a:buChar char="•"/>
            </a:pPr>
            <a:r>
              <a:rPr lang="en-US" sz="3200" b="1" dirty="0" smtClean="0">
                <a:latin typeface="Garamond" panose="02020404030301010803" pitchFamily="18" charset="0"/>
              </a:rPr>
              <a:t>Protections</a:t>
            </a:r>
          </a:p>
          <a:p>
            <a:endParaRPr lang="en-US" sz="3200" b="1" dirty="0">
              <a:latin typeface="Garamond" panose="02020404030301010803" pitchFamily="18" charset="0"/>
            </a:endParaRPr>
          </a:p>
          <a:p>
            <a:pPr marL="457200" indent="-457200">
              <a:buFont typeface="Arial" panose="020B0604020202020204" pitchFamily="34" charset="0"/>
              <a:buChar char="•"/>
            </a:pPr>
            <a:r>
              <a:rPr lang="en-US" sz="3200" b="1" dirty="0" smtClean="0">
                <a:latin typeface="Garamond" panose="02020404030301010803" pitchFamily="18" charset="0"/>
              </a:rPr>
              <a:t>Procedures</a:t>
            </a:r>
          </a:p>
          <a:p>
            <a:endParaRPr lang="en-US" sz="3200" b="1" dirty="0">
              <a:latin typeface="Garamond" panose="02020404030301010803" pitchFamily="18" charset="0"/>
            </a:endParaRPr>
          </a:p>
          <a:p>
            <a:pPr marL="457200" indent="-457200">
              <a:buFont typeface="Arial" panose="020B0604020202020204" pitchFamily="34" charset="0"/>
              <a:buChar char="•"/>
            </a:pPr>
            <a:r>
              <a:rPr lang="en-US" sz="3200" b="1" dirty="0" smtClean="0">
                <a:latin typeface="Garamond" panose="02020404030301010803" pitchFamily="18" charset="0"/>
              </a:rPr>
              <a:t>Emphasize Commitment</a:t>
            </a:r>
            <a:endParaRPr lang="en-US" sz="3200" b="1" dirty="0">
              <a:latin typeface="Garamond" panose="02020404030301010803" pitchFamily="18" charset="0"/>
            </a:endParaRPr>
          </a:p>
        </p:txBody>
      </p:sp>
      <p:pic>
        <p:nvPicPr>
          <p:cNvPr id="5" name="Picture 4"/>
          <p:cNvPicPr>
            <a:picLocks noChangeAspect="1"/>
          </p:cNvPicPr>
          <p:nvPr/>
        </p:nvPicPr>
        <p:blipFill>
          <a:blip r:embed="rId5"/>
          <a:stretch>
            <a:fillRect/>
          </a:stretch>
        </p:blipFill>
        <p:spPr>
          <a:xfrm>
            <a:off x="426286" y="1066800"/>
            <a:ext cx="3078914" cy="5105400"/>
          </a:xfrm>
          <a:prstGeom prst="rect">
            <a:avLst/>
          </a:prstGeom>
        </p:spPr>
      </p:pic>
      <p:sp>
        <p:nvSpPr>
          <p:cNvPr id="7" name="Title 1"/>
          <p:cNvSpPr>
            <a:spLocks noGrp="1"/>
          </p:cNvSpPr>
          <p:nvPr>
            <p:ph type="title"/>
          </p:nvPr>
        </p:nvSpPr>
        <p:spPr>
          <a:xfrm>
            <a:off x="2838450" y="156165"/>
            <a:ext cx="3467100" cy="685800"/>
          </a:xfrm>
        </p:spPr>
        <p:txBody>
          <a:bodyPr/>
          <a:lstStyle/>
          <a:p>
            <a:pPr algn="l"/>
            <a:r>
              <a:rPr lang="en-US" sz="3200" dirty="0" smtClean="0">
                <a:solidFill>
                  <a:schemeClr val="tx1"/>
                </a:solidFill>
                <a:latin typeface="+mn-lt"/>
              </a:rPr>
              <a:t>Train Employees</a:t>
            </a:r>
            <a:endParaRPr lang="en-US" sz="3200" dirty="0">
              <a:solidFill>
                <a:schemeClr val="tx1"/>
              </a:solidFill>
              <a:latin typeface="+mn-lt"/>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04&quot;&gt;&lt;property id=&quot;20148&quot; value=&quot;5&quot;/&gt;&lt;property id=&quot;20300&quot; value=&quot;Slide 2 - &amp;quot;OSHA’s Whistleblower Protection Program&amp;quot;&quot;/&gt;&lt;property id=&quot;20307&quot; value=&quot;308&quot;/&gt;&lt;/object&gt;&lt;object type=&quot;3&quot; unique_id=&quot;10005&quot;&gt;&lt;property id=&quot;20148&quot; value=&quot;5&quot;/&gt;&lt;property id=&quot;20300&quot; value=&quot;Slide 3 - &amp;quot;Why recommended practices?&amp;quot;&quot;/&gt;&lt;property id=&quot;20307&quot; value=&quot;293&quot;/&gt;&lt;/object&gt;&lt;object type=&quot;3&quot; unique_id=&quot;10006&quot;&gt;&lt;property id=&quot;20148&quot; value=&quot;5&quot;/&gt;&lt;property id=&quot;20300&quot; value=&quot;Slide 4 - &amp;quot;Key Elements&amp;quot;&quot;/&gt;&lt;property id=&quot;20307&quot; value=&quot;295&quot;/&gt;&lt;/object&gt;&lt;object type=&quot;3&quot; unique_id=&quot;10007&quot;&gt;&lt;property id=&quot;20148&quot; value=&quot;5&quot;/&gt;&lt;property id=&quot;20300&quot; value=&quot;Slide 5 - &amp;quot;Management Commitment&amp;quot;&quot;/&gt;&lt;property id=&quot;20307&quot; value=&quot;304&quot;/&gt;&lt;/object&gt;&lt;object type=&quot;3&quot; unique_id=&quot;10008&quot;&gt;&lt;property id=&quot;20148&quot; value=&quot;5&quot;/&gt;&lt;property id=&quot;20300&quot; value=&quot;Slide 6 - &amp;quot;Management Commitment&amp;quot;&quot;/&gt;&lt;property id=&quot;20307&quot; value=&quot;307&quot;/&gt;&lt;/object&gt;&lt;object type=&quot;3&quot; unique_id=&quot;10009&quot;&gt;&lt;property id=&quot;20148&quot; value=&quot;5&quot;/&gt;&lt;property id=&quot;20300&quot; value=&quot;Slide 7 - &amp;quot;Compliance concerns response system&amp;quot;&quot;/&gt;&lt;property id=&quot;20307&quot; value=&quot;297&quot;/&gt;&lt;/object&gt;&lt;object type=&quot;3&quot; unique_id=&quot;10010&quot;&gt;&lt;property id=&quot;20148&quot; value=&quot;5&quot;/&gt;&lt;property id=&quot;20300&quot; value=&quot;Slide 8 - &amp;quot;Respond to reports of retaliation&amp;quot;&quot;/&gt;&lt;property id=&quot;20307&quot; value=&quot;305&quot;/&gt;&lt;/object&gt;&lt;object type=&quot;3&quot; unique_id=&quot;10011&quot;&gt;&lt;property id=&quot;20148&quot; value=&quot;5&quot;/&gt;&lt;property id=&quot;20300&quot; value=&quot;Slide 9 - &amp;quot;Train Employees&amp;quot;&quot;/&gt;&lt;property id=&quot;20307&quot; value=&quot;299&quot;/&gt;&lt;/object&gt;&lt;object type=&quot;3&quot; unique_id=&quot;10012&quot;&gt;&lt;property id=&quot;20148&quot; value=&quot;5&quot;/&gt;&lt;property id=&quot;20300&quot; value=&quot;Slide 10 - &amp;quot;Train Managers&amp;quot;&quot;/&gt;&lt;property id=&quot;20307&quot; value=&quot;302&quot;/&gt;&lt;/object&gt;&lt;object type=&quot;3&quot; unique_id=&quot;10013&quot;&gt;&lt;property id=&quot;20148&quot; value=&quot;5&quot;/&gt;&lt;property id=&quot;20300&quot; value=&quot;Slide 11 - &amp;quot;Program Oversight&amp;quot;&quot;/&gt;&lt;property id=&quot;20307&quot; value=&quot;300&quot;/&gt;&lt;/object&gt;&lt;object type=&quot;3&quot; unique_id=&quot;10014&quot;&gt;&lt;property id=&quot;20148&quot; value=&quot;5&quot;/&gt;&lt;property id=&quot;20300&quot; value=&quot;Slide 12 - &amp;quot;Scenario&amp;quot;&quot;/&gt;&lt;property id=&quot;20307&quot; value=&quot;306&quot;/&gt;&lt;/object&gt;&lt;object type=&quot;3&quot; unique_id=&quot;10015&quot;&gt;&lt;property id=&quot;20148&quot; value=&quot;5&quot;/&gt;&lt;property id=&quot;20300&quot; value=&quot;Slide 13 - &amp;quot;Scenario Questions&amp;quot;&quot;/&gt;&lt;property id=&quot;20307&quot; value=&quot;309&quot;/&gt;&lt;/object&gt;&lt;object type=&quot;3&quot; unique_id=&quot;10016&quot;&gt;&lt;property id=&quot;20148&quot; value=&quot;5&quot;/&gt;&lt;property id=&quot;20300&quot; value=&quot;Slide 14 - &amp;quot;Scenario Questions&amp;quot;&quot;/&gt;&lt;property id=&quot;20307&quot; value=&quot;310&quot;/&gt;&lt;/object&gt;&lt;object type=&quot;3&quot; unique_id=&quot;10017&quot;&gt;&lt;property id=&quot;20148&quot; value=&quot;5&quot;/&gt;&lt;property id=&quot;20300&quot; value=&quot;Slide 15 - &amp;quot;Resources&amp;quot;&quot;/&gt;&lt;property id=&quot;20307&quot; value=&quot;301&quot;/&gt;&lt;/object&gt;&lt;/object&gt;&lt;object type=&quot;8&quot; unique_id=&quot;10034&quot;&gt;&lt;/object&gt;&lt;/object&gt;&lt;/database&gt;"/>
  <p:tag name="ARTICULATE_PROJECT_OPEN" val="0"/>
  <p:tag name="ARTICULATE_SLIDE_COUNT" val="15"/>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9236</TotalTime>
  <Words>3102</Words>
  <Application>Microsoft Office PowerPoint</Application>
  <PresentationFormat>On-screen Show (4:3)</PresentationFormat>
  <Paragraphs>281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Garamond</vt:lpstr>
      <vt:lpstr>Times New Roman</vt:lpstr>
      <vt:lpstr>Wingdings</vt:lpstr>
      <vt:lpstr>Default Design</vt:lpstr>
      <vt:lpstr>PowerPoint Presentation</vt:lpstr>
      <vt:lpstr>OSHA’s Whistleblower Protection Program</vt:lpstr>
      <vt:lpstr>Why recommended practices?</vt:lpstr>
      <vt:lpstr>Key Elements</vt:lpstr>
      <vt:lpstr>Management Commitment</vt:lpstr>
      <vt:lpstr>Management Commitment</vt:lpstr>
      <vt:lpstr>Compliance concerns response system</vt:lpstr>
      <vt:lpstr>Respond to reports of retaliation</vt:lpstr>
      <vt:lpstr>Train Employees</vt:lpstr>
      <vt:lpstr>Train Managers</vt:lpstr>
      <vt:lpstr>Program Oversight</vt:lpstr>
      <vt:lpstr>Scenario</vt:lpstr>
      <vt:lpstr>Scenario Questions</vt:lpstr>
      <vt:lpstr>Scenario Questions</vt:lpstr>
      <vt:lpstr>Resources</vt:lpstr>
    </vt:vector>
  </TitlesOfParts>
  <Company>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Owner</cp:lastModifiedBy>
  <cp:revision>397</cp:revision>
  <cp:lastPrinted>2018-06-08T16:13:40Z</cp:lastPrinted>
  <dcterms:created xsi:type="dcterms:W3CDTF">2006-10-02T15:43:52Z</dcterms:created>
  <dcterms:modified xsi:type="dcterms:W3CDTF">2018-09-26T12:15:40Z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D29903DD-B310-4D57-826C-4AD21A2259A7</vt:lpwstr>
  </property>
  <property fmtid="{D5CDD505-2E9C-101B-9397-08002B2CF9AE}" pid="3" name="ArticulatePath">
    <vt:lpwstr>Recommended Practices PPT FINAL 6.7.2018 (1)</vt:lpwstr>
  </property>
</Properties>
</file>